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8"/>
  </p:notesMasterIdLst>
  <p:handoutMasterIdLst>
    <p:handoutMasterId r:id="rId49"/>
  </p:handoutMasterIdLst>
  <p:sldIdLst>
    <p:sldId id="258" r:id="rId2"/>
    <p:sldId id="260" r:id="rId3"/>
    <p:sldId id="261" r:id="rId4"/>
    <p:sldId id="270" r:id="rId5"/>
    <p:sldId id="264" r:id="rId6"/>
    <p:sldId id="265" r:id="rId7"/>
    <p:sldId id="266" r:id="rId8"/>
    <p:sldId id="274" r:id="rId9"/>
    <p:sldId id="273" r:id="rId10"/>
    <p:sldId id="283" r:id="rId11"/>
    <p:sldId id="285" r:id="rId12"/>
    <p:sldId id="286" r:id="rId13"/>
    <p:sldId id="284" r:id="rId14"/>
    <p:sldId id="303" r:id="rId15"/>
    <p:sldId id="305" r:id="rId16"/>
    <p:sldId id="307" r:id="rId17"/>
    <p:sldId id="304" r:id="rId18"/>
    <p:sldId id="287" r:id="rId19"/>
    <p:sldId id="289" r:id="rId20"/>
    <p:sldId id="293" r:id="rId21"/>
    <p:sldId id="272" r:id="rId22"/>
    <p:sldId id="309" r:id="rId23"/>
    <p:sldId id="288" r:id="rId24"/>
    <p:sldId id="308" r:id="rId25"/>
    <p:sldId id="310" r:id="rId26"/>
    <p:sldId id="311" r:id="rId27"/>
    <p:sldId id="275" r:id="rId28"/>
    <p:sldId id="277" r:id="rId29"/>
    <p:sldId id="278" r:id="rId30"/>
    <p:sldId id="271" r:id="rId31"/>
    <p:sldId id="276" r:id="rId32"/>
    <p:sldId id="279" r:id="rId33"/>
    <p:sldId id="280" r:id="rId34"/>
    <p:sldId id="281" r:id="rId35"/>
    <p:sldId id="282" r:id="rId36"/>
    <p:sldId id="291" r:id="rId37"/>
    <p:sldId id="292" r:id="rId38"/>
    <p:sldId id="294" r:id="rId39"/>
    <p:sldId id="295" r:id="rId40"/>
    <p:sldId id="297" r:id="rId41"/>
    <p:sldId id="296" r:id="rId42"/>
    <p:sldId id="312" r:id="rId43"/>
    <p:sldId id="298" r:id="rId44"/>
    <p:sldId id="299" r:id="rId45"/>
    <p:sldId id="300" r:id="rId46"/>
    <p:sldId id="302" r:id="rId4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6D9"/>
    <a:srgbClr val="1C618D"/>
    <a:srgbClr val="45D1E3"/>
    <a:srgbClr val="692D6B"/>
    <a:srgbClr val="417D36"/>
    <a:srgbClr val="006065"/>
    <a:srgbClr val="0097A9"/>
    <a:srgbClr val="008390"/>
    <a:srgbClr val="00ACC2"/>
    <a:srgbClr val="00B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5" autoAdjust="0"/>
    <p:restoredTop sz="89583" autoAdjust="0"/>
  </p:normalViewPr>
  <p:slideViewPr>
    <p:cSldViewPr>
      <p:cViewPr>
        <p:scale>
          <a:sx n="102" d="100"/>
          <a:sy n="102" d="100"/>
        </p:scale>
        <p:origin x="712" y="5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Anaheim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44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Redundant code for multiple platforms is</a:t>
            </a:r>
            <a:r>
              <a:rPr lang="en-US" baseline="0" dirty="0" smtClean="0"/>
              <a:t> 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Removing that redundancy has an upfront cost in terms of setting up frameworks, planning and learning the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iOS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Mac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smtClean="0"/>
              <a:t>Windows Phone 8.1</a:t>
            </a:r>
          </a:p>
          <a:p>
            <a:r>
              <a:rPr lang="en-US" dirty="0" smtClean="0"/>
              <a:t>Windows Store 8.1</a:t>
            </a:r>
          </a:p>
          <a:p>
            <a:r>
              <a:rPr lang="en-US" dirty="0" smtClean="0"/>
              <a:t>Console </a:t>
            </a:r>
          </a:p>
          <a:p>
            <a:r>
              <a:rPr lang="en-US" dirty="0" smtClean="0"/>
              <a:t>UWP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Implementing the </a:t>
            </a:r>
            <a:r>
              <a:rPr lang="en-US" sz="4000" b="1" dirty="0" err="1" smtClean="0">
                <a:solidFill>
                  <a:srgbClr val="A63231"/>
                </a:solidFill>
                <a:latin typeface="Arial Bold" pitchFamily="-72" charset="0"/>
              </a:rPr>
              <a:t>Mvvm</a:t>
            </a:r>
            <a:r>
              <a:rPr lang="en-US" sz="4000" b="1" dirty="0" smtClean="0">
                <a:solidFill>
                  <a:srgbClr val="A63231"/>
                </a:solidFill>
                <a:latin typeface="Arial Bold" pitchFamily="-72" charset="0"/>
              </a:rPr>
              <a:t> 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Pattern in Your </a:t>
            </a:r>
            <a:r>
              <a:rPr lang="en-US" sz="4000" b="1" dirty="0" err="1">
                <a:solidFill>
                  <a:srgbClr val="A63231"/>
                </a:solidFill>
                <a:latin typeface="Arial Bold" pitchFamily="-72" charset="0"/>
              </a:rPr>
              <a:t>Xamarin</a:t>
            </a:r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 Apps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536A43"/>
                </a:solidFill>
              </a:rPr>
              <a:t>Kevin E ford</a:t>
            </a:r>
            <a:endParaRPr lang="en-US" sz="28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536A43"/>
                </a:solidFill>
              </a:rPr>
              <a:t>Mobile Practice Lead, </a:t>
            </a:r>
            <a:endParaRPr lang="en-US" sz="2400" b="1" dirty="0">
              <a:solidFill>
                <a:srgbClr val="536A43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536A43"/>
                </a:solidFill>
              </a:rPr>
              <a:t>Magenic</a:t>
            </a:r>
            <a:endParaRPr lang="en-US" sz="2400" b="1" dirty="0">
              <a:solidFill>
                <a:srgbClr val="536A43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Android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Splash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Special activity to launch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Automatically calls Android setup class and launches </a:t>
            </a:r>
            <a:r>
              <a:rPr lang="en-US" dirty="0" err="1" smtClean="0"/>
              <a:t>MvvmCross</a:t>
            </a:r>
            <a:r>
              <a:rPr lang="en-US" dirty="0" smtClean="0"/>
              <a:t> framework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604" y="2335585"/>
            <a:ext cx="7128792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/>
              <a:t>Activity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 smtClean="0"/>
              <a:t>MainLauncher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err="1"/>
              <a:t>NoHistory</a:t>
            </a:r>
            <a:r>
              <a:rPr lang="en-US" dirty="0"/>
              <a:t> = true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,</a:t>
            </a:r>
            <a:r>
              <a:rPr lang="en-US" dirty="0"/>
              <a:t> Icon = "@</a:t>
            </a:r>
            <a:r>
              <a:rPr lang="en-US" dirty="0" err="1"/>
              <a:t>mipmap</a:t>
            </a:r>
            <a:r>
              <a:rPr lang="en-US" dirty="0"/>
              <a:t>/icon</a:t>
            </a:r>
            <a:r>
              <a:rPr lang="en-US" dirty="0" smtClean="0"/>
              <a:t>")]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</a:t>
            </a:r>
            <a:r>
              <a:rPr lang="en-US" dirty="0"/>
              <a:t> class </a:t>
            </a:r>
            <a:r>
              <a:rPr lang="en-US" dirty="0" err="1"/>
              <a:t>SplashScreen</a:t>
            </a:r>
            <a:r>
              <a:rPr lang="en-US" dirty="0"/>
              <a:t> : </a:t>
            </a:r>
            <a:r>
              <a:rPr lang="en-US" dirty="0" err="1" smtClean="0"/>
              <a:t>MvxSplashScreenActivity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public</a:t>
            </a:r>
            <a:r>
              <a:rPr lang="en-US" dirty="0"/>
              <a:t> </a:t>
            </a:r>
            <a:r>
              <a:rPr lang="en-US" dirty="0" err="1"/>
              <a:t>SplashScreen</a:t>
            </a:r>
            <a:r>
              <a:rPr lang="en-US" dirty="0"/>
              <a:t>() : base(</a:t>
            </a:r>
            <a:r>
              <a:rPr lang="en-US" dirty="0" err="1"/>
              <a:t>Resource.Layout.splash_screen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2643758"/>
            <a:ext cx="22322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1977"/>
              <a:gd name="adj4" fmla="val -10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to application’s startup 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1212" y="3435846"/>
            <a:ext cx="25950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7232467" y="2357760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9032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this base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51346" y="3721109"/>
            <a:ext cx="3316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7182290" y="2540392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6087"/>
              <a:gd name="adj4" fmla="val -5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layout with display to show while app is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Called by </a:t>
            </a:r>
            <a:r>
              <a:rPr lang="en-US" dirty="0" err="1" smtClean="0"/>
              <a:t>MvsSplashScreenActivity</a:t>
            </a:r>
            <a:r>
              <a:rPr lang="en-US" dirty="0"/>
              <a:t>:</a:t>
            </a:r>
            <a:r>
              <a:rPr lang="en-US" dirty="0" smtClean="0"/>
              <a:t> Named Setup and type </a:t>
            </a:r>
            <a:r>
              <a:rPr lang="en-US" dirty="0" err="1" smtClean="0"/>
              <a:t>MvxAndroid</a:t>
            </a:r>
            <a:r>
              <a:rPr lang="en-US" dirty="0" smtClean="0"/>
              <a:t> Setup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shared 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Framework overrides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7604" y="2978287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sealed class Setup : </a:t>
            </a:r>
            <a:r>
              <a:rPr lang="en-US" sz="1400" dirty="0" err="1" smtClean="0"/>
              <a:t>MvxAndroidSetup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public</a:t>
            </a:r>
            <a:r>
              <a:rPr lang="en-US" sz="1400" dirty="0"/>
              <a:t> Setup(Context </a:t>
            </a:r>
            <a:r>
              <a:rPr lang="en-US" sz="1400" dirty="0" err="1"/>
              <a:t>applicationContext</a:t>
            </a:r>
            <a:r>
              <a:rPr lang="en-US" sz="1400" dirty="0"/>
              <a:t>) : base(</a:t>
            </a:r>
            <a:r>
              <a:rPr lang="en-US" sz="1400" dirty="0" err="1"/>
              <a:t>applicationContext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>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    </a:t>
            </a:r>
            <a:r>
              <a:rPr lang="en-US" sz="1400" dirty="0" err="1"/>
              <a:t>var</a:t>
            </a:r>
            <a:r>
              <a:rPr lang="en-US" sz="1400" dirty="0"/>
              <a:t> app = new App();</a:t>
            </a:r>
            <a:br>
              <a:rPr lang="en-US" sz="1400" dirty="0"/>
            </a:br>
            <a:r>
              <a:rPr lang="en-US" sz="1400" dirty="0"/>
              <a:t>            return app;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699792" y="3619624"/>
            <a:ext cx="2595004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9672" y="3886228"/>
            <a:ext cx="1944216" cy="41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04886" y="25945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shared application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Identify first view model of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</a:t>
            </a:r>
            <a:r>
              <a:rPr lang="en-US" dirty="0"/>
              <a:t> class App : </a:t>
            </a:r>
            <a:r>
              <a:rPr lang="en-US" dirty="0" err="1" smtClean="0"/>
              <a:t>MvxApplication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public</a:t>
            </a:r>
            <a:r>
              <a:rPr lang="en-US" dirty="0"/>
              <a:t> override void Initialize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base.Initialize</a:t>
            </a:r>
            <a:r>
              <a:rPr lang="en-US" dirty="0" smtClean="0"/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Mvx.RegisterType</a:t>
            </a:r>
            <a:r>
              <a:rPr lang="en-US" dirty="0" smtClean="0"/>
              <a:t>&lt;</a:t>
            </a:r>
            <a:r>
              <a:rPr lang="en-US" dirty="0" err="1" smtClean="0"/>
              <a:t>ICustomerService</a:t>
            </a:r>
            <a:r>
              <a:rPr lang="en-US" dirty="0"/>
              <a:t>, </a:t>
            </a:r>
            <a:r>
              <a:rPr lang="en-US" dirty="0" err="1"/>
              <a:t>CustomerService</a:t>
            </a:r>
            <a:r>
              <a:rPr lang="en-US" dirty="0" smtClean="0"/>
              <a:t>&gt;();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 smtClean="0"/>
              <a:t>RegisterAppStart</a:t>
            </a:r>
            <a:r>
              <a:rPr lang="en-US" dirty="0" smtClean="0"/>
              <a:t>&lt;</a:t>
            </a:r>
            <a:r>
              <a:rPr lang="en-US" dirty="0" err="1" smtClean="0"/>
              <a:t>CustomerListViewModel</a:t>
            </a:r>
            <a:r>
              <a:rPr lang="en-US" dirty="0"/>
              <a:t>&gt;();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inherit from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app registration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application’s first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2" animBg="1"/>
      <p:bldP spid="10" grpId="3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UWP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9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Maunally</a:t>
            </a:r>
            <a:r>
              <a:rPr lang="en-US" dirty="0" smtClean="0"/>
              <a:t> load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App initialization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sealed partial class App : </a:t>
            </a:r>
            <a:r>
              <a:rPr lang="en-US" sz="1400" dirty="0" smtClean="0"/>
              <a:t>Application </a:t>
            </a:r>
            <a:r>
              <a:rPr lang="de-DE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protected </a:t>
            </a:r>
            <a:r>
              <a:rPr lang="en-US" sz="1400" dirty="0"/>
              <a:t>override void </a:t>
            </a:r>
            <a:r>
              <a:rPr lang="en-US" sz="1400" dirty="0" err="1"/>
              <a:t>OnLaunched</a:t>
            </a:r>
            <a:r>
              <a:rPr lang="en-US" sz="1400" dirty="0"/>
              <a:t>(</a:t>
            </a:r>
            <a:r>
              <a:rPr lang="en-US" sz="1400" dirty="0" err="1"/>
              <a:t>LaunchActivatedEventArgs</a:t>
            </a:r>
            <a:r>
              <a:rPr lang="en-US" sz="1400" dirty="0"/>
              <a:t> 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s-IS" sz="1400" dirty="0" smtClean="0"/>
              <a:t>…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if </a:t>
            </a:r>
            <a:r>
              <a:rPr lang="en-US" sz="1400" dirty="0"/>
              <a:t>(</a:t>
            </a:r>
            <a:r>
              <a:rPr lang="en-US" sz="1400" dirty="0" err="1"/>
              <a:t>rootFrame.Content</a:t>
            </a:r>
            <a:r>
              <a:rPr lang="en-US" sz="1400" dirty="0"/>
              <a:t> == null</a:t>
            </a:r>
            <a:r>
              <a:rPr lang="en-US" sz="1400" dirty="0" smtClean="0"/>
              <a:t>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/>
              <a:t>setup = new Setup(</a:t>
            </a:r>
            <a:r>
              <a:rPr lang="en-US" sz="1400" dirty="0" err="1"/>
              <a:t>rootFrame</a:t>
            </a:r>
            <a:r>
              <a:rPr lang="en-US" sz="1400" dirty="0"/>
              <a:t>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setup.Initialize</a:t>
            </a:r>
            <a:r>
              <a:rPr lang="ro-RO" sz="1400" dirty="0" smtClean="0"/>
              <a:t>();</a:t>
            </a:r>
            <a:endParaRPr lang="ro-RO" sz="1400" dirty="0"/>
          </a:p>
          <a:p>
            <a:r>
              <a:rPr lang="de-DE" sz="1400" dirty="0" smtClean="0"/>
              <a:t>            </a:t>
            </a:r>
            <a:r>
              <a:rPr lang="de-DE" sz="1400" dirty="0" err="1" smtClean="0"/>
              <a:t>var</a:t>
            </a:r>
            <a:r>
              <a:rPr lang="de-DE" sz="1400" dirty="0" smtClean="0"/>
              <a:t> </a:t>
            </a:r>
            <a:r>
              <a:rPr lang="de-DE" sz="1400" dirty="0" err="1"/>
              <a:t>start</a:t>
            </a:r>
            <a:r>
              <a:rPr lang="de-DE" sz="1400" dirty="0"/>
              <a:t> = </a:t>
            </a:r>
            <a:r>
              <a:rPr lang="de-DE" sz="1400" dirty="0" err="1"/>
              <a:t>Mvx.Resolve</a:t>
            </a:r>
            <a:r>
              <a:rPr lang="de-DE" sz="1400" dirty="0"/>
              <a:t>&lt;</a:t>
            </a:r>
            <a:r>
              <a:rPr lang="de-DE" sz="1400" dirty="0" err="1"/>
              <a:t>IMvxAppStart</a:t>
            </a:r>
            <a:r>
              <a:rPr lang="de-DE" sz="1400" dirty="0"/>
              <a:t>&gt;();</a:t>
            </a:r>
          </a:p>
          <a:p>
            <a:r>
              <a:rPr lang="ro-RO" sz="1400" dirty="0" smtClean="0"/>
              <a:t>            </a:t>
            </a:r>
            <a:r>
              <a:rPr lang="ro-RO" sz="1400" dirty="0" err="1" smtClean="0"/>
              <a:t>start.Start</a:t>
            </a:r>
            <a:r>
              <a:rPr lang="ro-RO" sz="1400" dirty="0"/>
              <a:t>();</a:t>
            </a:r>
          </a:p>
          <a:p>
            <a:r>
              <a:rPr lang="de-DE" sz="1400" dirty="0" smtClean="0"/>
              <a:t>    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59832" y="2355726"/>
            <a:ext cx="936104" cy="22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4860032" y="110893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14135"/>
              <a:gd name="adj4" fmla="val -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UWP Application 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91680" y="324095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3709005"/>
            <a:ext cx="345638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644008" y="223284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 Android, in UWP you need to specifically instantiate and initialize </a:t>
            </a:r>
            <a:r>
              <a:rPr lang="en-US" smtClean="0"/>
              <a:t>the UWP </a:t>
            </a:r>
            <a:r>
              <a:rPr lang="en-US" dirty="0" smtClean="0"/>
              <a:t>setup class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4644008" y="270089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unlike Android, </a:t>
            </a:r>
            <a:r>
              <a:rPr lang="en-US" smtClean="0"/>
              <a:t>in UWP </a:t>
            </a:r>
            <a:r>
              <a:rPr lang="en-US" dirty="0" smtClean="0"/>
              <a:t>you need to find and Start shared startup class.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6048164" y="324095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51346"/>
              <a:gd name="adj4" fmla="val -36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 </a:t>
            </a:r>
            <a:r>
              <a:rPr lang="en-US" sz="1400" dirty="0"/>
              <a:t>class Setup : </a:t>
            </a:r>
            <a:r>
              <a:rPr lang="en-US" sz="1400" dirty="0" err="1" smtClean="0"/>
              <a:t>MvxWindowsSetup</a:t>
            </a:r>
            <a:r>
              <a:rPr lang="en-US" sz="1400" dirty="0"/>
              <a:t>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public</a:t>
            </a:r>
            <a:r>
              <a:rPr lang="de-DE" sz="1400" dirty="0" smtClean="0"/>
              <a:t> </a:t>
            </a:r>
            <a:r>
              <a:rPr lang="de-DE" sz="1400" dirty="0"/>
              <a:t>Setup(Frame </a:t>
            </a:r>
            <a:r>
              <a:rPr lang="de-DE" sz="1400" dirty="0" err="1"/>
              <a:t>rootFrame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rootFrame</a:t>
            </a:r>
            <a:r>
              <a:rPr lang="de-DE" sz="1400" dirty="0" smtClean="0"/>
              <a:t>) {</a:t>
            </a:r>
            <a:r>
              <a:rPr lang="de-DE" sz="1400" dirty="0"/>
              <a:t> </a:t>
            </a:r>
            <a:r>
              <a:rPr lang="de-DE" sz="1400" dirty="0" smtClean="0"/>
              <a:t>}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</a:t>
            </a:r>
            <a:r>
              <a:rPr lang="de-DE" sz="1400" dirty="0" err="1" smtClean="0"/>
              <a:t>protected</a:t>
            </a:r>
            <a:r>
              <a:rPr lang="de-DE" sz="1400" dirty="0" smtClean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IMvxApplication</a:t>
            </a:r>
            <a:r>
              <a:rPr lang="de-DE" sz="1400" dirty="0"/>
              <a:t> </a:t>
            </a:r>
            <a:r>
              <a:rPr lang="de-DE" sz="1400" dirty="0" err="1"/>
              <a:t>CreateApp</a:t>
            </a:r>
            <a:r>
              <a:rPr lang="de-DE" sz="1400" dirty="0" smtClean="0"/>
              <a:t>() {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    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Core.Plumbing.App</a:t>
            </a:r>
            <a:r>
              <a:rPr lang="de-DE" sz="1400" dirty="0"/>
              <a:t>();</a:t>
            </a:r>
          </a:p>
          <a:p>
            <a:r>
              <a:rPr lang="de-DE" sz="1400" dirty="0"/>
              <a:t>    </a:t>
            </a:r>
            <a:r>
              <a:rPr lang="de-DE" sz="1400" dirty="0" smtClean="0"/>
              <a:t>}</a:t>
            </a:r>
            <a:endParaRPr lang="de-DE" sz="1400" dirty="0"/>
          </a:p>
          <a:p>
            <a:r>
              <a:rPr lang="de-DE" sz="1400" dirty="0" smtClean="0"/>
              <a:t>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79812" y="2342373"/>
            <a:ext cx="1548172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MvxWindowsSetup</a:t>
            </a:r>
            <a:r>
              <a:rPr lang="en-US" dirty="0" smtClean="0"/>
              <a:t> is the main setup class for UWP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38446" y="2592453"/>
            <a:ext cx="1457490" cy="26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5943789" y="1817614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Constructor receives the UWP app’s root frame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3648" y="2970597"/>
            <a:ext cx="4032448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077272" y="1969587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method returns the shared application file</a:t>
            </a:r>
          </a:p>
        </p:txBody>
      </p:sp>
    </p:spTree>
    <p:extLst>
      <p:ext uri="{BB962C8B-B14F-4D97-AF65-F5344CB8AC3E}">
        <p14:creationId xmlns:p14="http://schemas.microsoft.com/office/powerpoint/2010/main" val="14992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Lifecycle - iOS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CustomerListActivity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MvxAppCompatActivity</a:t>
            </a:r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ViewsContainer</a:t>
            </a:r>
            <a:r>
              <a:rPr lang="en-US" sz="1400" dirty="0" smtClean="0"/>
              <a:t> : </a:t>
            </a:r>
            <a:r>
              <a:rPr lang="en-US" sz="1400" dirty="0" err="1" smtClean="0"/>
              <a:t>MvxIosViewsContainer</a:t>
            </a:r>
            <a:endParaRPr lang="en-US" sz="1400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CustomerListViewController</a:t>
            </a:r>
            <a:r>
              <a:rPr lang="en-US" sz="1400" dirty="0" smtClean="0"/>
              <a:t>: </a:t>
            </a:r>
            <a:r>
              <a:rPr lang="en-US" sz="1400" dirty="0" err="1"/>
              <a:t>MvxViewController</a:t>
            </a:r>
            <a:r>
              <a:rPr lang="en-US" sz="1400" dirty="0"/>
              <a:t> </a:t>
            </a:r>
            <a:endParaRPr lang="en-US" sz="14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/>
              <a:t>: Application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Setup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 smtClean="0"/>
              <a:t>MvxWindowsSetup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CustomerListPage</a:t>
            </a:r>
            <a:r>
              <a:rPr lang="en-US" dirty="0" smtClean="0"/>
              <a:t> </a:t>
            </a:r>
            <a:r>
              <a:rPr lang="en-US" dirty="0"/>
              <a:t>: </a:t>
            </a:r>
            <a:endParaRPr lang="en-US" dirty="0" smtClean="0"/>
          </a:p>
          <a:p>
            <a:pPr algn="ctr"/>
            <a:r>
              <a:rPr lang="en-US" dirty="0" err="1"/>
              <a:t>MvxWindowsPage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App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normal </a:t>
            </a:r>
            <a:r>
              <a:rPr lang="en-US" dirty="0" err="1" smtClean="0"/>
              <a:t>AppDelegate</a:t>
            </a:r>
            <a:r>
              <a:rPr lang="en-US" dirty="0" smtClean="0"/>
              <a:t> is extended by </a:t>
            </a:r>
            <a:r>
              <a:rPr lang="en-US" dirty="0" err="1" smtClean="0"/>
              <a:t>MvxapplicationDelegate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79662"/>
            <a:ext cx="7128792" cy="2970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</a:t>
            </a:r>
            <a:r>
              <a:rPr lang="en-US" sz="1100" dirty="0"/>
              <a:t>Register("</a:t>
            </a:r>
            <a:r>
              <a:rPr lang="en-US" sz="1100" dirty="0" err="1"/>
              <a:t>AppDelegate</a:t>
            </a:r>
            <a:r>
              <a:rPr lang="en-US" sz="1100" dirty="0"/>
              <a:t>")]</a:t>
            </a:r>
            <a:br>
              <a:rPr lang="en-US" sz="1100" dirty="0"/>
            </a:br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AppDelegate</a:t>
            </a:r>
            <a:r>
              <a:rPr lang="en-US" sz="1100" dirty="0"/>
              <a:t> : </a:t>
            </a:r>
            <a:r>
              <a:rPr lang="en-US" sz="1100" dirty="0" err="1" smtClean="0"/>
              <a:t>MvxApplicationDelegate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</a:t>
            </a:r>
            <a:r>
              <a:rPr lang="en-US" sz="1100" dirty="0" err="1"/>
              <a:t>UIWindow</a:t>
            </a:r>
            <a:r>
              <a:rPr lang="en-US" sz="1100" dirty="0"/>
              <a:t> </a:t>
            </a:r>
            <a:r>
              <a:rPr lang="en-US" sz="1100" dirty="0" smtClean="0"/>
              <a:t>Window {</a:t>
            </a:r>
            <a:r>
              <a:rPr lang="en-US" sz="1100" dirty="0"/>
              <a:t> </a:t>
            </a:r>
            <a:r>
              <a:rPr lang="en-US" sz="1100" dirty="0" smtClean="0"/>
              <a:t>get; set;</a:t>
            </a:r>
            <a:r>
              <a:rPr lang="en-US" sz="1100" dirty="0"/>
              <a:t> </a:t>
            </a:r>
            <a:r>
              <a:rPr lang="en-US" sz="1100" dirty="0" smtClean="0"/>
              <a:t>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public</a:t>
            </a:r>
            <a:r>
              <a:rPr lang="en-US" sz="1100" dirty="0"/>
              <a:t> override bool </a:t>
            </a:r>
            <a:r>
              <a:rPr lang="en-US" sz="1100" dirty="0" err="1" smtClean="0"/>
              <a:t>FinishedLaunching</a:t>
            </a:r>
            <a:r>
              <a:rPr lang="en-US" sz="1100" dirty="0" smtClean="0"/>
              <a:t> (</a:t>
            </a:r>
            <a:r>
              <a:rPr lang="en-US" sz="1100" dirty="0" err="1"/>
              <a:t>UIApplication</a:t>
            </a:r>
            <a:r>
              <a:rPr lang="en-US" sz="1100" dirty="0"/>
              <a:t> application, </a:t>
            </a:r>
            <a:r>
              <a:rPr lang="en-US" sz="1100" dirty="0" err="1"/>
              <a:t>NSDictionary</a:t>
            </a:r>
            <a:r>
              <a:rPr lang="en-US" sz="1100" dirty="0"/>
              <a:t> </a:t>
            </a:r>
            <a:r>
              <a:rPr lang="en-US" sz="1100" dirty="0" err="1" smtClean="0"/>
              <a:t>launchOptions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Window</a:t>
            </a:r>
            <a:r>
              <a:rPr lang="en-US" sz="1100" dirty="0"/>
              <a:t> = new </a:t>
            </a:r>
            <a:r>
              <a:rPr lang="en-US" sz="1100" dirty="0" err="1"/>
              <a:t>UIWindow</a:t>
            </a:r>
            <a:r>
              <a:rPr lang="en-US" sz="1100" dirty="0"/>
              <a:t>(</a:t>
            </a:r>
            <a:r>
              <a:rPr lang="en-US" sz="1100" dirty="0" err="1"/>
              <a:t>UIScreen.MainScreen.Bounds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setup = new Setup(this, Window);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setup.Initialize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/>
              <a:t> startup = </a:t>
            </a:r>
            <a:r>
              <a:rPr lang="en-US" sz="1100" dirty="0" err="1"/>
              <a:t>Mvx.Resolve</a:t>
            </a:r>
            <a:r>
              <a:rPr lang="en-US" sz="1100" dirty="0"/>
              <a:t>&lt;</a:t>
            </a:r>
            <a:r>
              <a:rPr lang="en-US" sz="1100" dirty="0" err="1"/>
              <a:t>IMvxAppStart</a:t>
            </a:r>
            <a:r>
              <a:rPr lang="en-US" sz="1100" dirty="0"/>
              <a:t>&gt;();</a:t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startup.Start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</a:t>
            </a:r>
            <a:r>
              <a:rPr lang="en-US" sz="1100" dirty="0" err="1" smtClean="0"/>
              <a:t>Window.MakeKeyAndVisible</a:t>
            </a:r>
            <a:r>
              <a:rPr lang="en-US" sz="1100" dirty="0"/>
              <a:t>();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return</a:t>
            </a:r>
            <a:r>
              <a:rPr lang="en-US" sz="1100" dirty="0"/>
              <a:t> true;</a:t>
            </a:r>
            <a:br>
              <a:rPr lang="en-US" sz="1100" dirty="0"/>
            </a:br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627784" y="1978719"/>
            <a:ext cx="1576176" cy="16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5652120" y="970607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AppDelegate</a:t>
            </a:r>
            <a:r>
              <a:rPr lang="en-US" dirty="0" smtClean="0"/>
              <a:t> must inherit from </a:t>
            </a:r>
            <a:r>
              <a:rPr lang="en-US" dirty="0" err="1" smtClean="0"/>
              <a:t>MvxApplicationDelegate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15616" y="2986831"/>
            <a:ext cx="2376264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4067944" y="19787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UWP, in iOS you need to specifically instantiate and initialize the iOS setup class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5616" y="3454883"/>
            <a:ext cx="2808312" cy="377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4067944" y="2446771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Also like UWP, in iOS you need to find and Start shared startup class.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4788024" y="313018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47438"/>
              <a:gd name="adj4" fmla="val -3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Startup needs to occur after iOS setup classes are called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Storyboards?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default </a:t>
            </a:r>
            <a:r>
              <a:rPr lang="en-US" dirty="0" err="1" smtClean="0"/>
              <a:t>MvvmCross</a:t>
            </a:r>
            <a:r>
              <a:rPr lang="en-US" dirty="0" smtClean="0"/>
              <a:t> does not use storyboards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functionality on the </a:t>
            </a:r>
            <a:r>
              <a:rPr lang="en-US" dirty="0" err="1" smtClean="0"/>
              <a:t>MvvmCross</a:t>
            </a:r>
            <a:r>
              <a:rPr lang="en-US" dirty="0" smtClean="0"/>
              <a:t> framework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3232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ViewsContainer</a:t>
            </a:r>
            <a:r>
              <a:rPr lang="en-US" dirty="0" smtClean="0"/>
              <a:t> can be </a:t>
            </a:r>
            <a:r>
              <a:rPr lang="en-US" dirty="0" err="1" smtClean="0"/>
              <a:t>overriden</a:t>
            </a:r>
            <a:r>
              <a:rPr lang="en-US" dirty="0" smtClean="0"/>
              <a:t> to use a storyboard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2954102"/>
            <a:ext cx="7128792" cy="19543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public</a:t>
            </a:r>
            <a:r>
              <a:rPr lang="en-US" sz="1100" dirty="0"/>
              <a:t> class </a:t>
            </a:r>
            <a:r>
              <a:rPr lang="en-US" sz="1100" dirty="0" err="1"/>
              <a:t>ViewsContainer</a:t>
            </a:r>
            <a:r>
              <a:rPr lang="en-US" sz="1100" dirty="0"/>
              <a:t> : </a:t>
            </a:r>
            <a:r>
              <a:rPr lang="en-US" sz="1100" dirty="0" err="1" smtClean="0"/>
              <a:t>MvxIosViewsContainer</a:t>
            </a:r>
            <a:r>
              <a:rPr lang="en-US" sz="1100" dirty="0" smtClean="0"/>
              <a:t>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protected</a:t>
            </a:r>
            <a:r>
              <a:rPr lang="en-US" sz="1100" dirty="0"/>
              <a:t> override </a:t>
            </a:r>
            <a:r>
              <a:rPr lang="en-US" sz="1100" dirty="0" err="1"/>
              <a:t>IMvxIosView</a:t>
            </a:r>
            <a:r>
              <a:rPr lang="en-US" sz="1100" dirty="0"/>
              <a:t> </a:t>
            </a:r>
            <a:r>
              <a:rPr lang="en-US" sz="1100" dirty="0" err="1"/>
              <a:t>CreateViewOfType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/>
              <a:t>, </a:t>
            </a:r>
            <a:r>
              <a:rPr lang="en-US" sz="1100" dirty="0" err="1"/>
              <a:t>MvxViewModelRequest</a:t>
            </a:r>
            <a:r>
              <a:rPr lang="en-US" sz="1100" dirty="0"/>
              <a:t> request</a:t>
            </a:r>
            <a:r>
              <a:rPr lang="en-US" sz="1100" dirty="0" smtClean="0"/>
              <a:t>) 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storyboardName</a:t>
            </a:r>
            <a:r>
              <a:rPr lang="en-US" sz="1100" dirty="0"/>
              <a:t> =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</a:t>
            </a:r>
            <a:r>
              <a:rPr lang="en-US" sz="1100" dirty="0" err="1"/>
              <a:t>viewType</a:t>
            </a:r>
            <a:r>
              <a:rPr lang="en-US" sz="1100" dirty="0"/>
              <a:t>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storyboard = </a:t>
            </a:r>
            <a:r>
              <a:rPr lang="en-US" sz="1100" dirty="0" err="1"/>
              <a:t>UIStoryboard.FromName</a:t>
            </a:r>
            <a:r>
              <a:rPr lang="en-US" sz="1100" dirty="0"/>
              <a:t>(</a:t>
            </a:r>
            <a:r>
              <a:rPr lang="en-US" sz="1100" dirty="0" err="1"/>
              <a:t>storyboardName</a:t>
            </a:r>
            <a:r>
              <a:rPr lang="en-US" sz="1100" dirty="0"/>
              <a:t>, null);</a:t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err="1" smtClean="0"/>
              <a:t>var</a:t>
            </a:r>
            <a:r>
              <a:rPr lang="en-US" sz="1100" dirty="0"/>
              <a:t> </a:t>
            </a:r>
            <a:r>
              <a:rPr lang="en-US" sz="1100" dirty="0" err="1"/>
              <a:t>returnValue</a:t>
            </a:r>
            <a:r>
              <a:rPr lang="en-US" sz="1100" dirty="0"/>
              <a:t> = </a:t>
            </a:r>
            <a:r>
              <a:rPr lang="en-US" sz="1100" dirty="0" err="1"/>
              <a:t>storyboard.InstantiateViewController</a:t>
            </a:r>
            <a:r>
              <a:rPr lang="en-US" sz="1100" dirty="0"/>
              <a:t>(</a:t>
            </a:r>
            <a:r>
              <a:rPr lang="en-US" sz="1100" dirty="0" err="1"/>
              <a:t>viewType.Name</a:t>
            </a:r>
            <a:r>
              <a:rPr lang="en-US" sz="1100" dirty="0" smtClean="0"/>
              <a:t>);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    </a:t>
            </a:r>
            <a:r>
              <a:rPr lang="en-US" sz="1100" dirty="0" smtClean="0"/>
              <a:t>return</a:t>
            </a:r>
            <a:r>
              <a:rPr lang="en-US" sz="1100" dirty="0"/>
              <a:t> (</a:t>
            </a:r>
            <a:r>
              <a:rPr lang="en-US" sz="1100" dirty="0" err="1"/>
              <a:t>IMvxIosView</a:t>
            </a:r>
            <a:r>
              <a:rPr lang="en-US" sz="1100" dirty="0"/>
              <a:t>)</a:t>
            </a:r>
            <a:r>
              <a:rPr lang="en-US" sz="1100" dirty="0" err="1"/>
              <a:t>returnValue</a:t>
            </a:r>
            <a:r>
              <a:rPr lang="en-US" sz="1100" dirty="0"/>
              <a:t>;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 smtClean="0"/>
              <a:t>   }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public</a:t>
            </a:r>
            <a:r>
              <a:rPr lang="en-US" sz="1100" dirty="0"/>
              <a:t> string </a:t>
            </a:r>
            <a:r>
              <a:rPr lang="en-US" sz="1100" dirty="0" err="1"/>
              <a:t>GetStoryboardNameFromControllerType</a:t>
            </a:r>
            <a:r>
              <a:rPr lang="en-US" sz="1100" dirty="0"/>
              <a:t>(Type </a:t>
            </a:r>
            <a:r>
              <a:rPr lang="en-US" sz="1100" dirty="0" err="1"/>
              <a:t>viewType</a:t>
            </a:r>
            <a:r>
              <a:rPr lang="en-US" sz="1100" dirty="0" smtClean="0"/>
              <a:t>)</a:t>
            </a:r>
            <a:r>
              <a:rPr lang="en-US" sz="1100" dirty="0"/>
              <a:t> </a:t>
            </a:r>
            <a:r>
              <a:rPr lang="en-US" sz="1100" dirty="0" smtClean="0"/>
              <a:t>{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   </a:t>
            </a:r>
            <a:r>
              <a:rPr lang="en-US" sz="1100" dirty="0" smtClean="0"/>
              <a:t>}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99792" y="300379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35864" y="3165213"/>
            <a:ext cx="1176096" cy="20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876528" y="21480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CreateViewOfType</a:t>
            </a:r>
            <a:r>
              <a:rPr lang="en-US" dirty="0" smtClean="0"/>
              <a:t> is called by system passing a type of view controller to create and expects an instantiated view controller of that type 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9392" y="3175377"/>
            <a:ext cx="1092688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608" y="4299942"/>
            <a:ext cx="44644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5609448" y="3456617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method that takes the view controller type and maps it to the storyboard name that contains the view controller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16424" y="3641494"/>
            <a:ext cx="2779712" cy="23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852560" y="2782639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call will fail unless this name is set in the storyboard as the restoration id of the view controller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724128" y="19956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68549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 that derives from </a:t>
            </a:r>
            <a:r>
              <a:rPr lang="en-US" dirty="0" err="1" smtClean="0"/>
              <a:t>MvxIosViewsContainer</a:t>
            </a:r>
            <a:r>
              <a:rPr lang="en-US" dirty="0" smtClean="0"/>
              <a:t> allows you to change how view controllers are created for a view model.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6121872" y="2300486"/>
            <a:ext cx="2962672" cy="1449410"/>
          </a:xfrm>
          <a:prstGeom prst="borderCallout1">
            <a:avLst>
              <a:gd name="adj1" fmla="val 18750"/>
              <a:gd name="adj2" fmla="val -8333"/>
              <a:gd name="adj3" fmla="val 59086"/>
              <a:gd name="adj4" fmla="val -45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passed in is view controller type registered for that view model being navigated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1" animBg="1"/>
      <p:bldP spid="12" grpId="2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Setup file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Like Android</a:t>
            </a:r>
            <a:r>
              <a:rPr lang="en-US" dirty="0"/>
              <a:t> </a:t>
            </a:r>
            <a:r>
              <a:rPr lang="en-US" dirty="0" smtClean="0"/>
              <a:t>and UWP setup files, the shared application file can be registered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Also like Android and UWP most </a:t>
            </a:r>
            <a:r>
              <a:rPr lang="en-US" dirty="0" err="1" smtClean="0"/>
              <a:t>MvvmCross</a:t>
            </a:r>
            <a:r>
              <a:rPr lang="en-US" dirty="0" smtClean="0"/>
              <a:t> behaviors can be </a:t>
            </a:r>
            <a:r>
              <a:rPr lang="en-US" dirty="0" err="1" smtClean="0"/>
              <a:t>overriden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public</a:t>
            </a:r>
            <a:r>
              <a:rPr lang="en-US" sz="1400" dirty="0"/>
              <a:t> class Setup : </a:t>
            </a:r>
            <a:r>
              <a:rPr lang="en-US" sz="1400" dirty="0" err="1" smtClean="0"/>
              <a:t>MvxIosSetup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   public</a:t>
            </a:r>
            <a:r>
              <a:rPr lang="en-US" sz="1400" dirty="0"/>
              <a:t> Setup(</a:t>
            </a:r>
            <a:r>
              <a:rPr lang="en-US" sz="1400" dirty="0" err="1"/>
              <a:t>MvxApplicationDelegate</a:t>
            </a:r>
            <a:r>
              <a:rPr lang="en-US" sz="1400" dirty="0"/>
              <a:t> </a:t>
            </a:r>
            <a:r>
              <a:rPr lang="en-US" sz="1400" dirty="0" err="1"/>
              <a:t>applicationDelegate</a:t>
            </a:r>
            <a:r>
              <a:rPr lang="en-US" sz="1400" dirty="0"/>
              <a:t>, </a:t>
            </a:r>
            <a:r>
              <a:rPr lang="en-US" sz="1400" dirty="0" err="1"/>
              <a:t>UIWindow</a:t>
            </a:r>
            <a:r>
              <a:rPr lang="en-US" sz="1400" dirty="0"/>
              <a:t> window)</a:t>
            </a:r>
            <a:br>
              <a:rPr lang="en-US" sz="1400" dirty="0"/>
            </a:br>
            <a:r>
              <a:rPr lang="en-US" sz="1400" dirty="0"/>
              <a:t>            : base(</a:t>
            </a:r>
            <a:r>
              <a:rPr lang="en-US" sz="1400" dirty="0" err="1"/>
              <a:t>applicationDelegate</a:t>
            </a:r>
            <a:r>
              <a:rPr lang="en-US" sz="1400" dirty="0"/>
              <a:t>, window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IMvxApplication</a:t>
            </a:r>
            <a:r>
              <a:rPr lang="en-US" sz="1400" dirty="0"/>
              <a:t> </a:t>
            </a:r>
            <a:r>
              <a:rPr lang="en-US" sz="1400" dirty="0" err="1"/>
              <a:t>CreateApp</a:t>
            </a:r>
            <a:r>
              <a:rPr lang="en-US" sz="1400" dirty="0" smtClean="0"/>
              <a:t>()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   return</a:t>
            </a:r>
            <a:r>
              <a:rPr lang="en-US" sz="1400" dirty="0"/>
              <a:t> </a:t>
            </a:r>
            <a:r>
              <a:rPr lang="en-US" sz="1400" dirty="0" smtClean="0"/>
              <a:t>new</a:t>
            </a:r>
            <a:r>
              <a:rPr lang="en-US" sz="1400" dirty="0"/>
              <a:t> App();</a:t>
            </a:r>
          </a:p>
          <a:p>
            <a:r>
              <a:rPr lang="en-US" sz="1400" dirty="0" smtClean="0"/>
              <a:t>    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protected</a:t>
            </a:r>
            <a:r>
              <a:rPr lang="en-US" sz="1400" dirty="0"/>
              <a:t> override </a:t>
            </a:r>
            <a:r>
              <a:rPr lang="en-US" sz="1400" dirty="0" err="1"/>
              <a:t>IMvxIosViewsContainer</a:t>
            </a:r>
            <a:r>
              <a:rPr lang="en-US" sz="1400" dirty="0"/>
              <a:t> </a:t>
            </a:r>
            <a:r>
              <a:rPr lang="en-US" sz="1400" dirty="0" err="1"/>
              <a:t>CreateIosViewsContainer</a:t>
            </a:r>
            <a:r>
              <a:rPr lang="en-US" sz="1400" dirty="0" smtClean="0"/>
              <a:t>()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 </a:t>
            </a:r>
            <a:r>
              <a:rPr lang="en-US" sz="1400" dirty="0" smtClean="0"/>
              <a:t>   return</a:t>
            </a:r>
            <a:r>
              <a:rPr lang="en-US" sz="1400" dirty="0"/>
              <a:t> new </a:t>
            </a:r>
            <a:r>
              <a:rPr lang="en-US" sz="1400" dirty="0" err="1"/>
              <a:t>ViewsContainer</a:t>
            </a:r>
            <a:r>
              <a:rPr lang="en-US" sz="1400" dirty="0"/>
              <a:t>();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843808" y="2321670"/>
            <a:ext cx="1152128" cy="25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MvxIosSetup</a:t>
            </a:r>
            <a:r>
              <a:rPr lang="en-US" dirty="0" smtClean="0"/>
              <a:t> is the main setup class for iOS projects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5656" y="3227622"/>
            <a:ext cx="3960440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012160" y="2306192"/>
            <a:ext cx="2257274" cy="921430"/>
          </a:xfrm>
          <a:prstGeom prst="borderCallout1">
            <a:avLst>
              <a:gd name="adj1" fmla="val 18750"/>
              <a:gd name="adj2" fmla="val -8333"/>
              <a:gd name="adj3" fmla="val 97837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returns the shared application 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92672" y="4033802"/>
            <a:ext cx="5743624" cy="71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429526" y="3041168"/>
            <a:ext cx="2257274" cy="1114758"/>
          </a:xfrm>
          <a:prstGeom prst="borderCallout1">
            <a:avLst>
              <a:gd name="adj1" fmla="val 18750"/>
              <a:gd name="adj2" fmla="val -8333"/>
              <a:gd name="adj3" fmla="val 89198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Overrides default behavior on how view controllers are found and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4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Navigation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457200" y="1491630"/>
            <a:ext cx="1735544" cy="5760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 Start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95736" y="1521135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List View Model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139952" y="1606588"/>
            <a:ext cx="1999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444" y="1514164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 Customer View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5096" y="2931790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7624" y="3939902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2628" y="2931790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12628" y="3939119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CustomerList</a:t>
            </a:r>
            <a:r>
              <a:rPr lang="en-US" dirty="0" smtClean="0"/>
              <a:t> Activity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7020" y="2900908"/>
            <a:ext cx="1950200" cy="549423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MvxIosViews</a:t>
            </a:r>
            <a:r>
              <a:rPr lang="en-US" dirty="0" smtClean="0"/>
              <a:t> Container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89548" y="3909020"/>
            <a:ext cx="1947672" cy="548640"/>
          </a:xfrm>
          <a:prstGeom prst="rect">
            <a:avLst/>
          </a:prstGeom>
          <a:solidFill>
            <a:srgbClr val="692D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</a:t>
            </a:r>
            <a:r>
              <a:rPr lang="en-US" dirty="0" err="1" smtClean="0"/>
              <a:t>ViewController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14552" y="2900908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MvxAndroid</a:t>
            </a:r>
            <a:r>
              <a:rPr lang="en-US" dirty="0" smtClean="0"/>
              <a:t> </a:t>
            </a:r>
            <a:r>
              <a:rPr lang="en-US" dirty="0" err="1" smtClean="0"/>
              <a:t>ViewsContainer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14552" y="3908237"/>
            <a:ext cx="1950200" cy="549423"/>
          </a:xfrm>
          <a:prstGeom prst="rect">
            <a:avLst/>
          </a:prstGeom>
          <a:solidFill>
            <a:srgbClr val="417D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EditCustomer</a:t>
            </a:r>
            <a:r>
              <a:rPr lang="en-US" dirty="0" smtClean="0"/>
              <a:t> Activity 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>
            <a:off x="2246724" y="2010671"/>
            <a:ext cx="834591" cy="100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11" idx="0"/>
          </p:cNvCxnSpPr>
          <p:nvPr/>
        </p:nvCxnSpPr>
        <p:spPr>
          <a:xfrm rot="16200000" flipH="1">
            <a:off x="3210491" y="2054552"/>
            <a:ext cx="834591" cy="919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6232996" y="2019352"/>
            <a:ext cx="810680" cy="95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5" idx="0"/>
          </p:cNvCxnSpPr>
          <p:nvPr/>
        </p:nvCxnSpPr>
        <p:spPr>
          <a:xfrm rot="16200000" flipH="1">
            <a:off x="7196762" y="2008018"/>
            <a:ext cx="810680" cy="97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160196" y="3481213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>
            <a:off x="4087728" y="3481213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4" idx="0"/>
          </p:cNvCxnSpPr>
          <p:nvPr/>
        </p:nvCxnSpPr>
        <p:spPr>
          <a:xfrm>
            <a:off x="6162120" y="3450331"/>
            <a:ext cx="1264" cy="45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8089652" y="3450331"/>
            <a:ext cx="0" cy="4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Tying the View Model the View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2148660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2</a:t>
            </a:r>
            <a:r>
              <a:rPr lang="en-US" smtClean="0"/>
              <a:t>: Generics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1982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3: Attributes - </a:t>
            </a:r>
            <a:r>
              <a:rPr lang="en-US" smtClean="0"/>
              <a:t>MvxViewFor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Method 1: By naming convention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2472" y="2793351"/>
            <a:ext cx="669674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public class </a:t>
            </a:r>
            <a:r>
              <a:rPr lang="en-US" sz="1200" dirty="0" err="1"/>
              <a:t>CustomerListActivity</a:t>
            </a:r>
            <a:r>
              <a:rPr lang="en-US" sz="1200" dirty="0"/>
              <a:t> : </a:t>
            </a:r>
            <a:r>
              <a:rPr lang="en-US" sz="1200" dirty="0" err="1"/>
              <a:t>MvxAppCompatActivity</a:t>
            </a:r>
            <a:r>
              <a:rPr lang="en-US" sz="1200" dirty="0"/>
              <a:t> </a:t>
            </a:r>
            <a:r>
              <a:rPr lang="en-US" sz="1200" dirty="0" smtClean="0"/>
              <a:t>&lt;</a:t>
            </a:r>
            <a:r>
              <a:rPr lang="en-US" sz="1200" dirty="0" err="1"/>
              <a:t>CustomerListViewModel</a:t>
            </a:r>
            <a:r>
              <a:rPr lang="en-US" sz="1200" dirty="0"/>
              <a:t>&gt;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22472" y="1728677"/>
            <a:ext cx="669674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CustomerListViewModel</a:t>
            </a:r>
            <a:r>
              <a:rPr lang="en-US" sz="1400" dirty="0" smtClean="0"/>
              <a:t> looks for 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or </a:t>
            </a:r>
            <a:r>
              <a:rPr lang="en-US" sz="1400" dirty="0" err="1" smtClean="0"/>
              <a:t>CustomerListViewController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22472" y="3839758"/>
            <a:ext cx="6696744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 smtClean="0"/>
              <a:t>public </a:t>
            </a:r>
            <a:r>
              <a:rPr lang="en-US" sz="1400" dirty="0"/>
              <a:t>sealed partial class </a:t>
            </a:r>
            <a:r>
              <a:rPr lang="en-US" sz="1400" dirty="0" err="1"/>
              <a:t>CustomerList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07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932" y="1691392"/>
            <a:ext cx="712879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CustomerListActivity</a:t>
            </a:r>
            <a:r>
              <a:rPr lang="en-US" sz="1400" dirty="0"/>
              <a:t> :  </a:t>
            </a:r>
            <a:r>
              <a:rPr lang="en-US" sz="1400" dirty="0" err="1" smtClean="0"/>
              <a:t>MvxAppCompatActivity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 smtClean="0"/>
              <a:t>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protected</a:t>
            </a:r>
            <a:r>
              <a:rPr lang="en-US" sz="1400" dirty="0"/>
              <a:t> override void </a:t>
            </a:r>
            <a:r>
              <a:rPr lang="en-US" sz="1400" dirty="0" err="1"/>
              <a:t>OnCreate</a:t>
            </a:r>
            <a:r>
              <a:rPr lang="en-US" sz="1400" dirty="0"/>
              <a:t>(Bundle bundle)</a:t>
            </a:r>
            <a:br>
              <a:rPr lang="en-US" sz="1400" dirty="0"/>
            </a:br>
            <a:r>
              <a:rPr lang="en-US" sz="1400" dirty="0" smtClean="0"/>
              <a:t>   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SetContentView</a:t>
            </a:r>
            <a:r>
              <a:rPr lang="en-US" sz="1400" dirty="0" smtClean="0"/>
              <a:t>(</a:t>
            </a:r>
            <a:r>
              <a:rPr lang="en-US" sz="1400" dirty="0" err="1" smtClean="0"/>
              <a:t>Resource.Layout.customer_list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base.OnCreate</a:t>
            </a:r>
            <a:r>
              <a:rPr lang="en-US" sz="1400" dirty="0" smtClean="0"/>
              <a:t>(bundle);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mapped to an 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256" y="336675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also map between fragments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2" y="3959592"/>
            <a:ext cx="712879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 class </a:t>
            </a:r>
            <a:r>
              <a:rPr lang="en-US" sz="1400" dirty="0" err="1"/>
              <a:t>CustomerListFragment</a:t>
            </a:r>
            <a:r>
              <a:rPr lang="en-US" sz="1400" dirty="0"/>
              <a:t> : </a:t>
            </a:r>
            <a:r>
              <a:rPr lang="en-US" sz="1400" dirty="0" err="1"/>
              <a:t>MvxFragment</a:t>
            </a:r>
            <a:r>
              <a:rPr lang="en-US" sz="1400" dirty="0"/>
              <a:t>&lt;</a:t>
            </a:r>
            <a:r>
              <a:rPr lang="en-US" sz="1400" dirty="0" err="1"/>
              <a:t>CustomerListViewModel</a:t>
            </a:r>
            <a:r>
              <a:rPr lang="en-US" sz="1400" dirty="0"/>
              <a:t>&gt; {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904" y="1724887"/>
            <a:ext cx="187220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732240" y="699808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AppCompatActivities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8092" y="1729082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962009" y="404453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20243"/>
              <a:gd name="adj4" fmla="val -53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36" y="4360733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view model should only be mapped to a single activity or fragment by default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920" y="3961880"/>
            <a:ext cx="1152128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6876256" y="2936801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93153"/>
              <a:gd name="adj4" fmla="val -101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</a:t>
            </a:r>
            <a:r>
              <a:rPr lang="en-US" dirty="0" err="1" smtClean="0"/>
              <a:t>MvvmCross</a:t>
            </a:r>
            <a:r>
              <a:rPr lang="en-US" dirty="0" smtClean="0"/>
              <a:t> Fragments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11984" y="3961330"/>
            <a:ext cx="2060252" cy="26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6907145" y="2796630"/>
            <a:ext cx="2144954" cy="1080120"/>
          </a:xfrm>
          <a:prstGeom prst="borderCallout1">
            <a:avLst>
              <a:gd name="adj1" fmla="val 18750"/>
              <a:gd name="adj2" fmla="val -8333"/>
              <a:gd name="adj3" fmla="val 105852"/>
              <a:gd name="adj4" fmla="val -61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 type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</a:t>
            </a:r>
            <a:r>
              <a:rPr lang="en-US" dirty="0" err="1" smtClean="0"/>
              <a:t>Xaml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Instead use naming convention or </a:t>
            </a:r>
            <a:r>
              <a:rPr lang="en-US" dirty="0" err="1" smtClean="0"/>
              <a:t>MvxViewFor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tie </a:t>
            </a:r>
            <a:r>
              <a:rPr lang="en-US" dirty="0" err="1" smtClean="0"/>
              <a:t>Xaml</a:t>
            </a:r>
            <a:r>
              <a:rPr lang="en-US" dirty="0" smtClean="0"/>
              <a:t> pages to view model using </a:t>
            </a:r>
            <a:r>
              <a:rPr lang="en-US" dirty="0" err="1" smtClean="0"/>
              <a:t>generaics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604" y="2335585"/>
            <a:ext cx="7128792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[</a:t>
            </a:r>
            <a:r>
              <a:rPr lang="en-US" sz="1400" dirty="0" err="1"/>
              <a:t>MvxViewFor</a:t>
            </a:r>
            <a:r>
              <a:rPr lang="en-US" sz="1400" dirty="0"/>
              <a:t>(</a:t>
            </a:r>
            <a:r>
              <a:rPr lang="en-US" sz="1400" dirty="0" err="1"/>
              <a:t>typeof</a:t>
            </a:r>
            <a:r>
              <a:rPr lang="en-US" sz="1400" dirty="0"/>
              <a:t>(</a:t>
            </a:r>
            <a:r>
              <a:rPr lang="en-US" sz="1400" dirty="0" err="1"/>
              <a:t>CustomerListViewModel</a:t>
            </a:r>
            <a:r>
              <a:rPr lang="en-US" sz="1400" dirty="0"/>
              <a:t>))]</a:t>
            </a:r>
          </a:p>
          <a:p>
            <a:r>
              <a:rPr lang="en-US" sz="1400" dirty="0"/>
              <a:t>    public sealed partial class </a:t>
            </a:r>
            <a:r>
              <a:rPr lang="en-US" sz="1400" dirty="0" err="1"/>
              <a:t>CustomerList</a:t>
            </a:r>
            <a:endParaRPr lang="en-US" sz="1400" dirty="0"/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</a:t>
            </a:r>
            <a:r>
              <a:rPr lang="de-DE" sz="1400" dirty="0"/>
              <a:t>()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    </a:t>
            </a:r>
            <a:r>
              <a:rPr lang="de-DE" sz="1400" dirty="0" err="1"/>
              <a:t>this.InitializeComponent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115616" y="2335584"/>
            <a:ext cx="3816424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4103948" y="1306770"/>
            <a:ext cx="2844316" cy="921430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Indicates to </a:t>
            </a:r>
            <a:r>
              <a:rPr lang="en-US" dirty="0" err="1" smtClean="0"/>
              <a:t>MvvmCross</a:t>
            </a:r>
            <a:r>
              <a:rPr lang="en-US" dirty="0" smtClean="0"/>
              <a:t> that this view is to be used for the </a:t>
            </a:r>
            <a:r>
              <a:rPr lang="en-US" dirty="0" err="1" smtClean="0"/>
              <a:t>CustomerListViewModel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252064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there is a one to one relationship between view models and </a:t>
            </a:r>
            <a:r>
              <a:rPr lang="en-US" dirty="0" err="1" smtClean="0"/>
              <a:t>Xaml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7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use Storyboards, </a:t>
            </a:r>
            <a:r>
              <a:rPr lang="en-US" dirty="0" err="1" smtClean="0"/>
              <a:t>Xibs</a:t>
            </a:r>
            <a:r>
              <a:rPr lang="en-US" dirty="0" smtClean="0"/>
              <a:t> or just layout the UI in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Generally navigation components like segues are not used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628" y="2321670"/>
            <a:ext cx="6696744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public partial class </a:t>
            </a:r>
            <a:r>
              <a:rPr lang="en-US" sz="1400" dirty="0" err="1" smtClean="0"/>
              <a:t>CustomerListViewController</a:t>
            </a:r>
            <a:r>
              <a:rPr lang="en-US" sz="1400" dirty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MvxViewController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CustomerListViewModel</a:t>
            </a:r>
            <a:r>
              <a:rPr lang="en-US" sz="1400" dirty="0"/>
              <a:t>&gt;</a:t>
            </a:r>
          </a:p>
          <a:p>
            <a:r>
              <a:rPr lang="de-DE" sz="1400" dirty="0"/>
              <a:t>    {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CustomerListViewController</a:t>
            </a:r>
            <a:r>
              <a:rPr lang="de-DE" sz="1400" dirty="0"/>
              <a:t> (</a:t>
            </a:r>
            <a:r>
              <a:rPr lang="de-DE" sz="1400" dirty="0" err="1"/>
              <a:t>IntPtr</a:t>
            </a:r>
            <a:r>
              <a:rPr lang="de-DE" sz="1400" dirty="0"/>
              <a:t> handle) : </a:t>
            </a:r>
            <a:r>
              <a:rPr lang="de-DE" sz="1400" dirty="0" err="1"/>
              <a:t>base</a:t>
            </a:r>
            <a:r>
              <a:rPr lang="de-DE" sz="1400" dirty="0"/>
              <a:t> (handle)</a:t>
            </a:r>
          </a:p>
          <a:p>
            <a:r>
              <a:rPr lang="de-DE" sz="1400" dirty="0"/>
              <a:t>        {</a:t>
            </a:r>
          </a:p>
          <a:p>
            <a:r>
              <a:rPr lang="de-DE" sz="1400" dirty="0"/>
              <a:t>        }</a:t>
            </a:r>
          </a:p>
          <a:p>
            <a:r>
              <a:rPr lang="de-DE" sz="1400" dirty="0"/>
              <a:t>    }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843808" y="257175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868144" y="1313558"/>
            <a:ext cx="2257274" cy="1114176"/>
          </a:xfrm>
          <a:prstGeom prst="borderCallout1">
            <a:avLst>
              <a:gd name="adj1" fmla="val 18750"/>
              <a:gd name="adj2" fmla="val -8333"/>
              <a:gd name="adj3" fmla="val 107141"/>
              <a:gd name="adj4" fmla="val -85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Android, this setup uses generics to map to the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</a:t>
            </a:r>
            <a:r>
              <a:rPr lang="en-US" smtClean="0"/>
              <a:t>other possible things a view model can map 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2335585"/>
            <a:ext cx="785921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cell or row in a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2954102"/>
            <a:ext cx="785921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Items in a picklist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575397"/>
            <a:ext cx="785281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Tied to Android fragments, tabs or other parts of a larger 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to View Model navigation normally happens to View Models tied to views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 View model does not always map to a platform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View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ShowViewModel</a:t>
            </a:r>
            <a:r>
              <a:rPr lang="en-US" dirty="0" smtClean="0"/>
              <a:t>&lt;</a:t>
            </a:r>
            <a:r>
              <a:rPr lang="en-US" dirty="0" err="1" smtClean="0"/>
              <a:t>EditCustomerViewModel</a:t>
            </a:r>
            <a:r>
              <a:rPr lang="en-US" dirty="0" smtClean="0"/>
              <a:t>&gt;();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1800" y="163564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6"/>
          <p:cNvSpPr/>
          <p:nvPr/>
        </p:nvSpPr>
        <p:spPr>
          <a:xfrm>
            <a:off x="6624228" y="8435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71989"/>
              <a:gd name="adj4" fmla="val -7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to create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272210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Creating a view model in code in the app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7848" y="3349659"/>
            <a:ext cx="712879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 </a:t>
            </a:r>
            <a:r>
              <a:rPr lang="en-US" sz="1600" dirty="0" err="1" smtClean="0"/>
              <a:t>viewModel</a:t>
            </a:r>
            <a:r>
              <a:rPr lang="en-US" sz="1600" dirty="0"/>
              <a:t> = </a:t>
            </a:r>
            <a:r>
              <a:rPr lang="en-US" sz="1600" dirty="0" err="1" smtClean="0"/>
              <a:t>Mvx.Resolve</a:t>
            </a:r>
            <a:r>
              <a:rPr lang="en-US" sz="1600" dirty="0" smtClean="0"/>
              <a:t>&lt;</a:t>
            </a:r>
            <a:r>
              <a:rPr lang="en-US" sz="1600" dirty="0" err="1" smtClean="0"/>
              <a:t>IMvxViewModelLoader</a:t>
            </a:r>
            <a:r>
              <a:rPr lang="en-US" sz="1600" dirty="0" smtClean="0"/>
              <a:t>&gt;().</a:t>
            </a:r>
            <a:r>
              <a:rPr lang="en-US" sz="1600" dirty="0" err="1" smtClean="0"/>
              <a:t>LoadViewModel</a:t>
            </a:r>
            <a:r>
              <a:rPr lang="en-US" sz="1600" dirty="0" smtClean="0"/>
              <a:t> (</a:t>
            </a:r>
            <a:r>
              <a:rPr lang="en-US" sz="1600" dirty="0" err="1"/>
              <a:t>MvxViewModelRequest</a:t>
            </a:r>
            <a:r>
              <a:rPr lang="en-US" sz="1600" dirty="0"/>
              <a:t>&lt;</a:t>
            </a:r>
            <a:r>
              <a:rPr lang="en-US" sz="1600" dirty="0" err="1"/>
              <a:t>CustomersViewModel</a:t>
            </a:r>
            <a:r>
              <a:rPr lang="en-US" sz="1600" dirty="0"/>
              <a:t>&gt;.</a:t>
            </a:r>
            <a:r>
              <a:rPr lang="en-US" sz="1600" dirty="0" err="1"/>
              <a:t>GetDefaultRequest</a:t>
            </a:r>
            <a:r>
              <a:rPr lang="en-US" sz="1600" dirty="0"/>
              <a:t>(), null));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168" y="3377039"/>
            <a:ext cx="2160240" cy="258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4112" y="3619695"/>
            <a:ext cx="2016224" cy="314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02024" y="3377039"/>
            <a:ext cx="1224136" cy="24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6822504" y="2780083"/>
            <a:ext cx="2088232" cy="776706"/>
          </a:xfrm>
          <a:prstGeom prst="borderCallout1">
            <a:avLst>
              <a:gd name="adj1" fmla="val 18750"/>
              <a:gd name="adj2" fmla="val -8333"/>
              <a:gd name="adj3" fmla="val 78163"/>
              <a:gd name="adj4" fmla="val -42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registered type to resolve view model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>
          <a:xfrm>
            <a:off x="6462464" y="3158855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name of view model </a:t>
            </a:r>
            <a:r>
              <a:rPr lang="en-US" smtClean="0"/>
              <a:t>to create</a:t>
            </a:r>
            <a:endParaRPr lang="en-US"/>
          </a:p>
        </p:txBody>
      </p:sp>
      <p:sp>
        <p:nvSpPr>
          <p:cNvPr id="27" name="Line Callout 1 26"/>
          <p:cNvSpPr/>
          <p:nvPr/>
        </p:nvSpPr>
        <p:spPr>
          <a:xfrm>
            <a:off x="4100805" y="2745467"/>
            <a:ext cx="1800200" cy="775579"/>
          </a:xfrm>
          <a:prstGeom prst="borderCallout1">
            <a:avLst>
              <a:gd name="adj1" fmla="val 18750"/>
              <a:gd name="adj2" fmla="val -8333"/>
              <a:gd name="adj3" fmla="val 81388"/>
              <a:gd name="adj4" fmla="val -6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to </a:t>
            </a:r>
            <a:r>
              <a:rPr lang="en-US" dirty="0" err="1" smtClean="0"/>
              <a:t>IoC</a:t>
            </a:r>
            <a:r>
              <a:rPr lang="en-US" dirty="0" smtClean="0"/>
              <a:t> container to resolve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2175763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Close&lt;this&gt;();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21" grpId="0" animBg="1"/>
      <p:bldP spid="21" grpId="1" animBg="1"/>
      <p:bldP spid="22" grpId="0" animBg="1"/>
      <p:bldP spid="23" grpId="1" animBg="1"/>
      <p:bldP spid="23" grpId="2" animBg="1"/>
      <p:bldP spid="25" grpId="0" animBg="1"/>
      <p:bldP spid="25" grpId="1" animBg="1"/>
      <p:bldP spid="26" grpId="0" animBg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View Model Declaration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944" y="987574"/>
            <a:ext cx="824785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Navigating From Another View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35646"/>
            <a:ext cx="71287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CustomerListViewModel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148464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Property Declarations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2805009"/>
            <a:ext cx="6696744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_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public property </a:t>
            </a:r>
            <a:r>
              <a:rPr lang="en-US" sz="1400" dirty="0" err="1" smtClean="0"/>
              <a:t>ObservableCollection</a:t>
            </a:r>
            <a:r>
              <a:rPr lang="en-US" sz="1400" dirty="0" smtClean="0"/>
              <a:t>&lt;Customer&gt; </a:t>
            </a:r>
            <a:r>
              <a:rPr lang="en-US" sz="1400" dirty="0" err="1" smtClean="0"/>
              <a:t>CustomerList</a:t>
            </a:r>
            <a:endParaRPr lang="en-US" sz="1400" dirty="0" smtClean="0"/>
          </a:p>
          <a:p>
            <a:r>
              <a:rPr lang="en-US" sz="1400" dirty="0" smtClean="0"/>
              <a:t>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get { return _</a:t>
            </a:r>
            <a:r>
              <a:rPr lang="en-US" sz="1400" dirty="0" err="1" smtClean="0"/>
              <a:t>customerList</a:t>
            </a:r>
            <a:r>
              <a:rPr lang="en-US" sz="1400" dirty="0" smtClean="0"/>
              <a:t> ; }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set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en-US" sz="1400" dirty="0" err="1" smtClean="0"/>
              <a:t>SetProperty</a:t>
            </a:r>
            <a:r>
              <a:rPr lang="en-US" sz="1400" dirty="0" smtClean="0"/>
              <a:t>(ref </a:t>
            </a:r>
            <a:r>
              <a:rPr lang="en-US" sz="1400" dirty="0"/>
              <a:t>_</a:t>
            </a:r>
            <a:r>
              <a:rPr lang="en-US" sz="1400" dirty="0" err="1"/>
              <a:t>customerList</a:t>
            </a:r>
            <a:r>
              <a:rPr lang="en-US" sz="1400" dirty="0"/>
              <a:t>, value);</a:t>
            </a:r>
          </a:p>
          <a:p>
            <a:r>
              <a:rPr lang="en-US" sz="1400" dirty="0" smtClean="0"/>
              <a:t>    </a:t>
            </a:r>
            <a:r>
              <a:rPr lang="en-US" sz="1400" dirty="0" smtClean="0"/>
              <a:t>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032" y="1635646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46286" y="96543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view models must inherit from this class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2720" y="4111186"/>
            <a:ext cx="3137272" cy="278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349274" y="3309354"/>
            <a:ext cx="2561208" cy="1080120"/>
          </a:xfrm>
          <a:prstGeom prst="borderCallout1">
            <a:avLst>
              <a:gd name="adj1" fmla="val 18750"/>
              <a:gd name="adj2" fmla="val -8333"/>
              <a:gd name="adj3" fmla="val 73272"/>
              <a:gd name="adj4" fmla="val -9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</a:t>
            </a:r>
            <a:r>
              <a:rPr lang="en-US" dirty="0" smtClean="0"/>
              <a:t>method</a:t>
            </a:r>
            <a:r>
              <a:rPr lang="en-US" dirty="0" smtClean="0"/>
              <a:t> </a:t>
            </a:r>
            <a:r>
              <a:rPr lang="en-US" dirty="0" smtClean="0"/>
              <a:t>to ensure binding works correctly using </a:t>
            </a:r>
            <a:r>
              <a:rPr lang="en-US" dirty="0" err="1" smtClean="0"/>
              <a:t>INotifyPropertyChanged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Enter the </a:t>
            </a:r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Can’t use control event methods, signatures differ by platform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335585"/>
            <a:ext cx="7128792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private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</a:t>
            </a:r>
            <a:r>
              <a:rPr lang="en-US" sz="1400" dirty="0" err="1"/>
              <a:t>ICommand</a:t>
            </a:r>
            <a:r>
              <a:rPr lang="en-US" sz="1400" dirty="0"/>
              <a:t> </a:t>
            </a:r>
            <a:r>
              <a:rPr lang="en-US" sz="1400" dirty="0" err="1" smtClean="0"/>
              <a:t>CustomerSelectedCommand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get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    </a:t>
            </a:r>
            <a:r>
              <a:rPr lang="en-US" sz="1400" dirty="0" smtClean="0"/>
              <a:t>return</a:t>
            </a:r>
            <a:r>
              <a:rPr lang="en-US" sz="1400" dirty="0"/>
              <a:t> </a:t>
            </a:r>
            <a:r>
              <a:rPr lang="en-US" sz="1400" dirty="0" smtClean="0"/>
              <a:t>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?? </a:t>
            </a:r>
            <a:r>
              <a:rPr lang="en-US" sz="1400" dirty="0" smtClean="0"/>
              <a:t>(_</a:t>
            </a:r>
            <a:r>
              <a:rPr lang="en-US" sz="1400" dirty="0" err="1"/>
              <a:t>c</a:t>
            </a:r>
            <a:r>
              <a:rPr lang="en-US" sz="1400" dirty="0" err="1" smtClean="0"/>
              <a:t>ustomerSelectedCommand</a:t>
            </a:r>
            <a:r>
              <a:rPr lang="en-US" sz="1400" dirty="0"/>
              <a:t> =</a:t>
            </a:r>
            <a:br>
              <a:rPr lang="en-US" sz="1400" dirty="0"/>
            </a:br>
            <a:r>
              <a:rPr lang="en-US" sz="1400" dirty="0"/>
              <a:t>                    new </a:t>
            </a:r>
            <a:r>
              <a:rPr lang="en-US" sz="1400" dirty="0" err="1" smtClean="0"/>
              <a:t>MvxCommand</a:t>
            </a:r>
            <a:r>
              <a:rPr lang="en-US" sz="1400" dirty="0" smtClean="0"/>
              <a:t>&lt;Customer&gt;(</a:t>
            </a:r>
            <a:r>
              <a:rPr lang="en-US" sz="1400" dirty="0" err="1"/>
              <a:t>CustomerSelected</a:t>
            </a:r>
            <a:r>
              <a:rPr lang="en-US" sz="1400" dirty="0"/>
              <a:t>));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public</a:t>
            </a:r>
            <a:r>
              <a:rPr lang="en-US" sz="1400" dirty="0"/>
              <a:t> void </a:t>
            </a:r>
            <a:r>
              <a:rPr lang="en-US" sz="1400" dirty="0" err="1" smtClean="0"/>
              <a:t>CustomerSelected</a:t>
            </a:r>
            <a:r>
              <a:rPr lang="en-US" sz="1400" dirty="0" smtClean="0"/>
              <a:t>(Customer</a:t>
            </a:r>
            <a:r>
              <a:rPr lang="en-US" sz="1400" dirty="0"/>
              <a:t> item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this.ShowViewModel</a:t>
            </a:r>
            <a:r>
              <a:rPr lang="en-US" sz="1400" dirty="0" smtClean="0"/>
              <a:t>&lt;</a:t>
            </a:r>
            <a:r>
              <a:rPr lang="en-US" sz="1400" dirty="0" err="1" smtClean="0"/>
              <a:t>CustomerDetailViewModel</a:t>
            </a:r>
            <a:r>
              <a:rPr lang="en-US" sz="1400" dirty="0" smtClean="0"/>
              <a:t>&gt;(</a:t>
            </a:r>
            <a:r>
              <a:rPr lang="en-US" sz="1400" dirty="0"/>
              <a:t>new { </a:t>
            </a:r>
            <a:r>
              <a:rPr lang="en-US" sz="1400" dirty="0" err="1"/>
              <a:t>customerId</a:t>
            </a:r>
            <a:r>
              <a:rPr lang="en-US" sz="1400" dirty="0"/>
              <a:t> = </a:t>
            </a:r>
            <a:r>
              <a:rPr lang="en-US" sz="1400" dirty="0" err="1" smtClean="0"/>
              <a:t>item.Id</a:t>
            </a:r>
            <a:r>
              <a:rPr lang="en-US" sz="1400" dirty="0"/>
              <a:t> });</a:t>
            </a:r>
            <a:br>
              <a:rPr lang="en-US" sz="1400" dirty="0"/>
            </a:b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547664" y="2335584"/>
            <a:ext cx="936104" cy="314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3347864" y="168659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 interface to perform actions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7744" y="3240901"/>
            <a:ext cx="1224136" cy="19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049942" y="2543651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implementation of </a:t>
            </a:r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38772" y="3251942"/>
            <a:ext cx="817204" cy="18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996082" y="2590604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any parameter (optional)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6867" y="3251942"/>
            <a:ext cx="1482624" cy="20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301063" y="2590347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method to execute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73197" y="4097440"/>
            <a:ext cx="838763" cy="243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5137393" y="3435845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match type of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92250"/>
            <a:ext cx="69850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526"/>
            <a:ext cx="508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Reload 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Save State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For OSes </a:t>
            </a:r>
            <a:r>
              <a:rPr lang="en-US" dirty="0" smtClean="0"/>
              <a:t>that support 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</a:t>
            </a:r>
            <a:r>
              <a:rPr lang="en-US" sz="1600" dirty="0" err="1"/>
              <a:t>CustomerListViewModel</a:t>
            </a:r>
            <a:r>
              <a:rPr lang="en-US" sz="1600" dirty="0"/>
              <a:t>(</a:t>
            </a:r>
            <a:r>
              <a:rPr lang="en-US" sz="1600" dirty="0" err="1"/>
              <a:t>ICustomerService</a:t>
            </a:r>
            <a:r>
              <a:rPr lang="en-US" sz="1600" dirty="0"/>
              <a:t> </a:t>
            </a:r>
            <a:r>
              <a:rPr lang="en-US" sz="1600" dirty="0" err="1"/>
              <a:t>customerService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_</a:t>
            </a:r>
            <a:r>
              <a:rPr lang="en-US" sz="1600" dirty="0" err="1"/>
              <a:t>customerService</a:t>
            </a:r>
            <a:r>
              <a:rPr lang="en-US" sz="1600" dirty="0"/>
              <a:t> = </a:t>
            </a:r>
            <a:r>
              <a:rPr lang="en-US" sz="1600" dirty="0" err="1"/>
              <a:t>customerService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Mvx.RegisterType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, </a:t>
            </a:r>
            <a:r>
              <a:rPr lang="en-US" sz="1600" dirty="0" err="1"/>
              <a:t>CustomerService</a:t>
            </a:r>
            <a:r>
              <a:rPr lang="en-US" sz="1600" dirty="0"/>
              <a:t>&gt;();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err="1"/>
              <a:t>Mvx.RegisterSingleton</a:t>
            </a:r>
            <a:r>
              <a:rPr lang="en-US" sz="1600" dirty="0"/>
              <a:t>&lt;</a:t>
            </a:r>
            <a:r>
              <a:rPr lang="en-US" sz="1600" dirty="0" err="1"/>
              <a:t>ICustomerService</a:t>
            </a:r>
            <a:r>
              <a:rPr lang="en-US" sz="1600" dirty="0"/>
              <a:t>&gt;(new </a:t>
            </a:r>
            <a:r>
              <a:rPr lang="en-US" sz="1600" dirty="0" err="1"/>
              <a:t>CustomerService</a:t>
            </a:r>
            <a:r>
              <a:rPr lang="en-US" sz="1600" dirty="0"/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to Resolve </a:t>
            </a:r>
            <a:r>
              <a:rPr lang="en-US" dirty="0" err="1" smtClean="0"/>
              <a:t>ICustomerService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Resolves </a:t>
            </a:r>
            <a:r>
              <a:rPr lang="en-US" dirty="0" err="1" smtClean="0"/>
              <a:t>CustomerService</a:t>
            </a:r>
            <a:r>
              <a:rPr lang="en-US" dirty="0" smtClean="0"/>
              <a:t> due to registration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instance </a:t>
            </a:r>
            <a:r>
              <a:rPr lang="en-US" dirty="0" smtClean="0"/>
              <a:t>every 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single instance every time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Usually just used to receive dependency injected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method designed for view model to receive parameters from </a:t>
            </a:r>
            <a:r>
              <a:rPr lang="en-US" dirty="0" smtClean="0"/>
              <a:t>sender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Pass array of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ShowViewModel</a:t>
            </a:r>
            <a:r>
              <a:rPr lang="en-US" sz="1600" dirty="0" smtClean="0"/>
              <a:t>(</a:t>
            </a:r>
            <a:r>
              <a:rPr lang="en-US" sz="1600" dirty="0" err="1" smtClean="0"/>
              <a:t>typeof</a:t>
            </a:r>
            <a:r>
              <a:rPr lang="en-US" sz="1600" dirty="0" smtClean="0"/>
              <a:t>(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), new { </a:t>
            </a:r>
            <a:r>
              <a:rPr lang="en-US" sz="1600" dirty="0" err="1" smtClean="0"/>
              <a:t>customerId</a:t>
            </a:r>
            <a:r>
              <a:rPr lang="en-US" sz="1600" dirty="0"/>
              <a:t> = </a:t>
            </a:r>
            <a:r>
              <a:rPr lang="en-US" sz="1600" dirty="0" smtClean="0"/>
              <a:t>”123” </a:t>
            </a:r>
            <a:r>
              <a:rPr lang="en-US" sz="1600" dirty="0"/>
              <a:t> </a:t>
            </a:r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public void </a:t>
            </a:r>
            <a:r>
              <a:rPr lang="en-US" sz="1600" dirty="0" err="1" smtClean="0"/>
              <a:t>Init</a:t>
            </a:r>
            <a:r>
              <a:rPr lang="en-US" sz="1600" dirty="0" smtClean="0"/>
              <a:t>(string </a:t>
            </a:r>
            <a:r>
              <a:rPr lang="en-US" sz="1600" dirty="0" err="1" smtClean="0"/>
              <a:t>customerId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this style parameter names / types must match – tied by convention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send values or simple serializable objects, nothing passed by </a:t>
            </a:r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 option involves sending </a:t>
            </a:r>
            <a:r>
              <a:rPr lang="en-US" dirty="0" err="1" smtClean="0"/>
              <a:t>MvxBundle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 bundle = new </a:t>
            </a:r>
            <a:r>
              <a:rPr lang="en-US" sz="1600" dirty="0" err="1"/>
              <a:t>MvxBundle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 err="1" smtClean="0"/>
              <a:t>bundle.Write</a:t>
            </a:r>
            <a:r>
              <a:rPr lang="en-US" sz="1600" dirty="0" smtClean="0"/>
              <a:t>(new</a:t>
            </a:r>
            <a:r>
              <a:rPr lang="en-US" sz="1600" dirty="0"/>
              <a:t> </a:t>
            </a:r>
            <a:r>
              <a:rPr lang="en-US" sz="1600" dirty="0" smtClean="0"/>
              <a:t>Dictionary&lt;string</a:t>
            </a:r>
            <a:r>
              <a:rPr lang="en-US" sz="1600" dirty="0"/>
              <a:t>, string&gt;() { { "</a:t>
            </a:r>
            <a:r>
              <a:rPr lang="en-US" sz="1600" dirty="0" err="1"/>
              <a:t>customerId</a:t>
            </a:r>
            <a:r>
              <a:rPr lang="en-US" sz="1600" dirty="0"/>
              <a:t>", "1234" }});</a:t>
            </a:r>
            <a:br>
              <a:rPr lang="en-US" sz="1600" dirty="0"/>
            </a:br>
            <a:r>
              <a:rPr lang="en-US" sz="1600" dirty="0" err="1" smtClean="0"/>
              <a:t>ShowViewModel</a:t>
            </a:r>
            <a:r>
              <a:rPr lang="en-US" sz="1600" dirty="0" smtClean="0"/>
              <a:t>&lt;</a:t>
            </a:r>
            <a:r>
              <a:rPr lang="en-US" sz="1600" dirty="0" err="1" smtClean="0"/>
              <a:t>EditCustomerViewModel</a:t>
            </a:r>
            <a:r>
              <a:rPr lang="en-US" sz="1600" dirty="0"/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Bundle serialized sent to new view model and </a:t>
            </a:r>
            <a:r>
              <a:rPr lang="en-US" dirty="0" err="1" smtClean="0"/>
              <a:t>unserialized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protected</a:t>
            </a:r>
            <a:r>
              <a:rPr lang="en-US" sz="1600" dirty="0"/>
              <a:t> override void </a:t>
            </a:r>
            <a:r>
              <a:rPr lang="en-US" sz="1600" dirty="0" err="1"/>
              <a:t>InitFromBundle</a:t>
            </a:r>
            <a:r>
              <a:rPr lang="en-US" sz="1600" dirty="0"/>
              <a:t>(</a:t>
            </a:r>
            <a:r>
              <a:rPr lang="en-US" sz="1600" dirty="0" err="1"/>
              <a:t>IMvxBundle</a:t>
            </a:r>
            <a:r>
              <a:rPr lang="en-US" sz="1600" dirty="0"/>
              <a:t> parameters)</a:t>
            </a:r>
            <a:br>
              <a:rPr lang="en-US" sz="1600" dirty="0"/>
            </a:b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smtClean="0"/>
              <a:t>string</a:t>
            </a:r>
            <a:r>
              <a:rPr lang="en-US" sz="1600" dirty="0"/>
              <a:t> </a:t>
            </a:r>
            <a:r>
              <a:rPr lang="en-US" sz="1600" dirty="0" err="1"/>
              <a:t>custId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 smtClean="0"/>
              <a:t>parameters.Data.TryGetValue</a:t>
            </a:r>
            <a:r>
              <a:rPr lang="en-US" sz="1600" dirty="0"/>
              <a:t>("</a:t>
            </a:r>
            <a:r>
              <a:rPr lang="en-US" sz="1600" dirty="0" err="1"/>
              <a:t>customerId</a:t>
            </a:r>
            <a:r>
              <a:rPr lang="en-US" sz="1600" dirty="0"/>
              <a:t>", out </a:t>
            </a:r>
            <a:r>
              <a:rPr lang="en-US" sz="1600" dirty="0" err="1"/>
              <a:t>custId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Last of the lifecycle methods to be called in creating / restoring a view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Normally used for loading of information from local / remote storage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be made </a:t>
            </a:r>
            <a:r>
              <a:rPr lang="en-US" dirty="0" err="1" smtClean="0"/>
              <a:t>async</a:t>
            </a:r>
            <a:r>
              <a:rPr lang="en-US" dirty="0" smtClean="0"/>
              <a:t>, but will not itself be awaited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public</a:t>
            </a:r>
            <a:r>
              <a:rPr lang="pl-PL" sz="1400" dirty="0"/>
              <a:t> </a:t>
            </a:r>
            <a:r>
              <a:rPr lang="pl-PL" sz="1400" dirty="0" err="1"/>
              <a:t>async</a:t>
            </a:r>
            <a:r>
              <a:rPr lang="pl-PL" sz="1400" dirty="0"/>
              <a:t> </a:t>
            </a:r>
            <a:r>
              <a:rPr lang="pl-PL" sz="1400" dirty="0" err="1"/>
              <a:t>override</a:t>
            </a:r>
            <a:r>
              <a:rPr lang="pl-PL" sz="1400" dirty="0"/>
              <a:t> </a:t>
            </a:r>
            <a:r>
              <a:rPr lang="pl-PL" sz="1400" dirty="0" err="1"/>
              <a:t>void</a:t>
            </a:r>
            <a:r>
              <a:rPr lang="pl-PL" sz="1400" dirty="0"/>
              <a:t> Start()</a:t>
            </a:r>
            <a:br>
              <a:rPr lang="pl-PL" sz="1400" dirty="0"/>
            </a:b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base.Start</a:t>
            </a:r>
            <a:r>
              <a:rPr lang="pl-PL" sz="1400" dirty="0" smtClean="0"/>
              <a:t>();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</a:t>
            </a:r>
            <a:r>
              <a:rPr lang="pl-PL" sz="1400" dirty="0" err="1" smtClean="0"/>
              <a:t>if</a:t>
            </a:r>
            <a:r>
              <a:rPr lang="pl-PL" sz="1400" dirty="0"/>
              <a:t> (_</a:t>
            </a:r>
            <a:r>
              <a:rPr lang="pl-PL" sz="1400" dirty="0" err="1"/>
              <a:t>customerId</a:t>
            </a:r>
            <a:r>
              <a:rPr lang="pl-PL" sz="1400" dirty="0"/>
              <a:t> == </a:t>
            </a:r>
            <a:r>
              <a:rPr lang="pl-PL" sz="1400" dirty="0" err="1"/>
              <a:t>Guid.Empty</a:t>
            </a:r>
            <a:r>
              <a:rPr lang="pl-PL" sz="1400" dirty="0" smtClean="0"/>
              <a:t>)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customerService.CreateNewCustomerAsync</a:t>
            </a:r>
            <a:r>
              <a:rPr lang="pl-PL" sz="1400" dirty="0" smtClean="0"/>
              <a:t>(); </a:t>
            </a:r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r>
              <a:rPr lang="pl-PL" sz="1400" dirty="0"/>
              <a:t> </a:t>
            </a:r>
            <a:r>
              <a:rPr lang="pl-PL" sz="1400" dirty="0" err="1" smtClean="0"/>
              <a:t>else</a:t>
            </a:r>
            <a:r>
              <a:rPr lang="pl-PL" sz="1400" dirty="0"/>
              <a:t> </a:t>
            </a:r>
            <a:r>
              <a:rPr lang="pl-PL" sz="1400" dirty="0" smtClean="0"/>
              <a:t>{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pl-PL" sz="1400" dirty="0"/>
              <a:t>        </a:t>
            </a:r>
            <a:r>
              <a:rPr lang="pl-PL" sz="1400" dirty="0" err="1" smtClean="0"/>
              <a:t>Customer</a:t>
            </a:r>
            <a:r>
              <a:rPr lang="pl-PL" sz="1400" dirty="0"/>
              <a:t> = </a:t>
            </a:r>
            <a:r>
              <a:rPr lang="pl-PL" sz="1400" dirty="0" err="1"/>
              <a:t>await</a:t>
            </a:r>
            <a:r>
              <a:rPr lang="pl-PL" sz="1400" dirty="0"/>
              <a:t> _</a:t>
            </a:r>
            <a:r>
              <a:rPr lang="pl-PL" sz="1400" dirty="0" err="1"/>
              <a:t>customerService.GetCustomerByIdAsync</a:t>
            </a:r>
            <a:r>
              <a:rPr lang="pl-PL" sz="1400" dirty="0"/>
              <a:t>(_</a:t>
            </a:r>
            <a:r>
              <a:rPr lang="pl-PL" sz="1400" dirty="0" err="1"/>
              <a:t>customerId</a:t>
            </a:r>
            <a:r>
              <a:rPr lang="pl-PL" sz="1400" dirty="0" smtClean="0"/>
              <a:t>);</a:t>
            </a:r>
            <a:endParaRPr lang="pl-PL" sz="1400" dirty="0"/>
          </a:p>
          <a:p>
            <a:r>
              <a:rPr lang="pl-PL" sz="1400" dirty="0"/>
              <a:t> </a:t>
            </a:r>
            <a:r>
              <a:rPr lang="pl-PL" sz="1400" dirty="0" smtClean="0"/>
              <a:t>   }</a:t>
            </a:r>
            <a:endParaRPr lang="pl-PL" sz="1400" dirty="0"/>
          </a:p>
          <a:p>
            <a:r>
              <a:rPr lang="pl-PL" sz="1400" dirty="0" smtClean="0"/>
              <a:t>}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 uses </a:t>
            </a:r>
            <a:r>
              <a:rPr lang="en-US" dirty="0" err="1" smtClean="0"/>
              <a:t>async</a:t>
            </a:r>
            <a:r>
              <a:rPr lang="en-US" dirty="0" smtClean="0"/>
              <a:t> / await but is not a Task returning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customerService</a:t>
            </a:r>
            <a:r>
              <a:rPr lang="en-US" dirty="0" smtClean="0"/>
              <a:t> injected in the constructor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r>
              <a:rPr lang="en-US" dirty="0" err="1" smtClean="0"/>
              <a:t>customerId</a:t>
            </a:r>
            <a:r>
              <a:rPr lang="en-US" dirty="0" smtClean="0"/>
              <a:t> sent as a parameter to the </a:t>
            </a:r>
            <a:r>
              <a:rPr lang="en-US" dirty="0" err="1" smtClean="0"/>
              <a:t>Init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2" animBg="1"/>
      <p:bldP spid="13" grpId="3" animBg="1"/>
      <p:bldP spid="14" grpId="0" animBg="1"/>
      <p:bldP spid="14" grpId="1" animBg="1"/>
      <p:bldP spid="15" grpId="1" animBg="1"/>
      <p:bldP spid="15" grpId="2" animBg="1"/>
      <p:bldP spid="16" grpId="1" animBg="1"/>
      <p:bldP spid="16" grpId="2" animBg="1"/>
      <p:bldP spid="17" grpId="0" animBg="1"/>
      <p:bldP spid="17" grpId="1" animBg="1"/>
      <p:bldP spid="18" grpId="0" animBg="1"/>
      <p:bldP spid="19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Only happens on certain OSes like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memory values can be saved to local storage and reconstituted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Don’t forget system wide (static) variables may need handling as well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48" y="2925860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SaveStateToBundle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bundle</a:t>
            </a:r>
            <a:r>
              <a:rPr lang="en-US" sz="1400" dirty="0" smtClean="0"/>
              <a:t>) {</a:t>
            </a:r>
          </a:p>
          <a:p>
            <a:r>
              <a:rPr lang="en-US" sz="1400" dirty="0"/>
              <a:t>     </a:t>
            </a:r>
            <a:r>
              <a:rPr lang="en-US" sz="1400" dirty="0" err="1" smtClean="0"/>
              <a:t>base.SaveStateToBundle</a:t>
            </a:r>
            <a:r>
              <a:rPr lang="en-US" sz="1400" dirty="0" smtClean="0"/>
              <a:t>(bundle</a:t>
            </a:r>
            <a:r>
              <a:rPr lang="en-US" sz="1400" dirty="0"/>
              <a:t>);</a:t>
            </a:r>
            <a:endParaRPr lang="en-US" sz="1400" dirty="0" smtClean="0"/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bundle.Write</a:t>
            </a:r>
            <a:r>
              <a:rPr lang="en-US" sz="1400" dirty="0" smtClean="0"/>
              <a:t>(new</a:t>
            </a:r>
            <a:r>
              <a:rPr lang="en-US" sz="1400" dirty="0"/>
              <a:t> </a:t>
            </a:r>
            <a:r>
              <a:rPr lang="en-US" sz="1400" dirty="0" smtClean="0"/>
              <a:t>Dictionary&lt;string</a:t>
            </a:r>
            <a:r>
              <a:rPr lang="en-US" sz="1400" dirty="0"/>
              <a:t>, string</a:t>
            </a:r>
            <a:r>
              <a:rPr lang="en-US" sz="1400" dirty="0" smtClean="0"/>
              <a:t>&gt;()</a:t>
            </a:r>
            <a:r>
              <a:rPr lang="en-US" sz="1400" dirty="0"/>
              <a:t> { { "</a:t>
            </a:r>
            <a:r>
              <a:rPr lang="en-US" sz="1400" dirty="0" err="1"/>
              <a:t>customerId</a:t>
            </a:r>
            <a:r>
              <a:rPr lang="en-US" sz="1400" dirty="0"/>
              <a:t>", _</a:t>
            </a:r>
            <a:r>
              <a:rPr lang="en-US" sz="1400" dirty="0" err="1" smtClean="0"/>
              <a:t>customerId</a:t>
            </a:r>
            <a:r>
              <a:rPr lang="en-US" sz="1400" dirty="0"/>
              <a:t> } 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protected</a:t>
            </a:r>
            <a:r>
              <a:rPr lang="en-US" sz="1400" dirty="0"/>
              <a:t> override void </a:t>
            </a:r>
            <a:r>
              <a:rPr lang="en-US" sz="1400" dirty="0" err="1"/>
              <a:t>ReloadFromBundle</a:t>
            </a:r>
            <a:r>
              <a:rPr lang="en-US" sz="1400" dirty="0"/>
              <a:t>(</a:t>
            </a:r>
            <a:r>
              <a:rPr lang="en-US" sz="1400" dirty="0" err="1"/>
              <a:t>IMvxBundle</a:t>
            </a:r>
            <a:r>
              <a:rPr lang="en-US" sz="1400" dirty="0"/>
              <a:t> state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base.ReloadFromBundle</a:t>
            </a:r>
            <a:r>
              <a:rPr lang="en-US" sz="1400" dirty="0" smtClean="0"/>
              <a:t>(state);</a:t>
            </a:r>
            <a:br>
              <a:rPr lang="en-US" sz="1400" dirty="0" smtClean="0"/>
            </a:br>
            <a:r>
              <a:rPr lang="en-US" sz="1400" dirty="0"/>
              <a:t>    </a:t>
            </a:r>
            <a:r>
              <a:rPr lang="en-US" sz="1400" dirty="0" err="1" smtClean="0"/>
              <a:t>parameters.Data.TryGetValue</a:t>
            </a:r>
            <a:r>
              <a:rPr lang="en-US" sz="1400" dirty="0"/>
              <a:t>("</a:t>
            </a:r>
            <a:r>
              <a:rPr lang="en-US" sz="1400" dirty="0" err="1"/>
              <a:t>customerId</a:t>
            </a:r>
            <a:r>
              <a:rPr lang="en-US" sz="1400" dirty="0"/>
              <a:t>", out </a:t>
            </a:r>
            <a:r>
              <a:rPr lang="en-US" sz="1400" dirty="0" smtClean="0"/>
              <a:t>_</a:t>
            </a:r>
            <a:r>
              <a:rPr lang="en-US" sz="1400" dirty="0" err="1" smtClean="0"/>
              <a:t>customerId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0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Core functionality to tie UI controls to underlying view models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 properties on controls to properties of view models or sub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models use </a:t>
            </a:r>
            <a:r>
              <a:rPr lang="en-US" dirty="0" err="1" smtClean="0"/>
              <a:t>INotifyPropertyChanged</a:t>
            </a:r>
            <a:r>
              <a:rPr lang="en-US" dirty="0" smtClean="0"/>
              <a:t> interface to announce changes in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600" y="183112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3131840" y="1063229"/>
            <a:ext cx="2088232" cy="644425"/>
          </a:xfrm>
          <a:prstGeom prst="borderCallout1">
            <a:avLst>
              <a:gd name="adj1" fmla="val 18750"/>
              <a:gd name="adj2" fmla="val -8333"/>
              <a:gd name="adj3" fmla="val 115206"/>
              <a:gd name="adj4" fmla="val -64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bit is important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syntax essentially the same on all platforms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Several different binding syntax formats supported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Most controls have a default property that the binding expects to bind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Considerations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Control and property binding tied to in 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View Model property binding tied to on other side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Binding Direction: One-Way, One-Way-To-Source, Two-Way, One-Time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954102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conversion: does the value need to be re-shaped for the UI?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821955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Fallback value: value to be displayed if the view model value is not available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ValueCombiners</a:t>
            </a:r>
            <a:r>
              <a:rPr lang="en-US" dirty="0" smtClean="0"/>
              <a:t>: </a:t>
            </a:r>
            <a:r>
              <a:rPr lang="en-US" dirty="0" err="1" smtClean="0"/>
              <a:t>IMvxValueCombiner</a:t>
            </a:r>
            <a:r>
              <a:rPr lang="en-US" dirty="0" smtClean="0"/>
              <a:t> to allows multiple sources in one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Fluent Databinding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22302" y="2902506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this.DelayBind</a:t>
            </a:r>
            <a:r>
              <a:rPr lang="en-US" sz="1400" dirty="0"/>
              <a:t>(() =&gt;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err="1" smtClean="0"/>
              <a:t>this.CreateBinding</a:t>
            </a:r>
            <a:r>
              <a:rPr lang="en-US" sz="1400" dirty="0" smtClean="0"/>
              <a:t>(</a:t>
            </a:r>
            <a:r>
              <a:rPr lang="en-US" sz="1400" dirty="0" err="1"/>
              <a:t>c</a:t>
            </a:r>
            <a:r>
              <a:rPr lang="en-US" sz="1400" dirty="0" err="1" smtClean="0"/>
              <a:t>ontrolReference</a:t>
            </a:r>
            <a:r>
              <a:rPr lang="en-US" sz="1400" dirty="0" smtClean="0"/>
              <a:t>).</a:t>
            </a:r>
            <a:r>
              <a:rPr lang="en-US" sz="1400" dirty="0"/>
              <a:t>For(t =&gt; </a:t>
            </a:r>
            <a:r>
              <a:rPr lang="en-US" sz="1400" dirty="0" err="1" smtClean="0"/>
              <a:t>t.PropertyName</a:t>
            </a:r>
            <a:r>
              <a:rPr lang="en-US" sz="1400" dirty="0" smtClean="0"/>
              <a:t>)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.</a:t>
            </a:r>
            <a:r>
              <a:rPr lang="en-US" sz="1400" dirty="0"/>
              <a:t>To&lt;</a:t>
            </a:r>
            <a:r>
              <a:rPr lang="en-US" sz="1400" dirty="0" err="1"/>
              <a:t>EditCustomerViewModel</a:t>
            </a:r>
            <a:r>
              <a:rPr lang="en-US" sz="1400" dirty="0"/>
              <a:t>&gt;(</a:t>
            </a:r>
            <a:r>
              <a:rPr lang="en-US" sz="1400" dirty="0" err="1"/>
              <a:t>vm</a:t>
            </a:r>
            <a:r>
              <a:rPr lang="en-US" sz="1400" dirty="0"/>
              <a:t> =&gt; </a:t>
            </a:r>
            <a:r>
              <a:rPr lang="en-US" sz="1400" dirty="0" err="1" smtClean="0"/>
              <a:t>vm.CustomerName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 .</a:t>
            </a:r>
            <a:r>
              <a:rPr lang="en-US" sz="1400" dirty="0" err="1" smtClean="0"/>
              <a:t>WithConversion</a:t>
            </a:r>
            <a:r>
              <a:rPr lang="en-US" sz="1400" dirty="0" smtClean="0"/>
              <a:t>(new </a:t>
            </a:r>
            <a:r>
              <a:rPr lang="en-US" sz="1400" dirty="0" err="1" smtClean="0"/>
              <a:t>TruncateText</a:t>
            </a:r>
            <a:r>
              <a:rPr lang="en-US" sz="1400" dirty="0" err="1" smtClean="0"/>
              <a:t>ValueConverter</a:t>
            </a:r>
            <a:r>
              <a:rPr lang="en-US" sz="1400" dirty="0" smtClean="0"/>
              <a:t>()</a:t>
            </a:r>
            <a:r>
              <a:rPr lang="en-US" sz="1400" dirty="0" smtClean="0"/>
              <a:t>,</a:t>
            </a:r>
            <a:r>
              <a:rPr lang="en-US" sz="1400" dirty="0"/>
              <a:t> </a:t>
            </a:r>
            <a:r>
              <a:rPr lang="en-US" sz="1400" dirty="0" smtClean="0"/>
              <a:t>25).</a:t>
            </a:r>
            <a:r>
              <a:rPr lang="en-US" sz="1400" dirty="0" err="1"/>
              <a:t>WithFallback</a:t>
            </a:r>
            <a:r>
              <a:rPr lang="en-US" sz="1400" dirty="0"/>
              <a:t>("default value</a:t>
            </a:r>
            <a:r>
              <a:rPr lang="en-US" sz="1400" dirty="0" smtClean="0"/>
              <a:t>")</a:t>
            </a:r>
          </a:p>
          <a:p>
            <a:r>
              <a:rPr lang="en-US" sz="1400" dirty="0" smtClean="0"/>
              <a:t>.</a:t>
            </a:r>
            <a:r>
              <a:rPr lang="en-US" sz="1400" dirty="0" err="1"/>
              <a:t>TwoWay</a:t>
            </a:r>
            <a:r>
              <a:rPr lang="en-US" sz="1400" dirty="0" smtClean="0"/>
              <a:t>().</a:t>
            </a:r>
            <a:r>
              <a:rPr lang="en-US" sz="1400" dirty="0"/>
              <a:t>Apply();</a:t>
            </a:r>
            <a:br>
              <a:rPr lang="en-US" sz="1400" dirty="0"/>
            </a:br>
            <a:r>
              <a:rPr lang="en-US" sz="1400" dirty="0" smtClean="0"/>
              <a:t>});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Full Syntax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67544" y="168490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 iOS </a:t>
            </a:r>
            <a:r>
              <a:rPr lang="en-US" dirty="0" err="1" smtClean="0"/>
              <a:t>DelayBind</a:t>
            </a:r>
            <a:r>
              <a:rPr lang="en-US" dirty="0" smtClean="0"/>
              <a:t> can be used to instantiate binding before view model is loaded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Data Binding created in code, in a view controller or activity</a:t>
            </a:r>
            <a:endParaRPr lang="en-US" dirty="0"/>
          </a:p>
        </p:txBody>
      </p:sp>
      <p:sp>
        <p:nvSpPr>
          <p:cNvPr id="38" name="Line Callout 1 37"/>
          <p:cNvSpPr/>
          <p:nvPr/>
        </p:nvSpPr>
        <p:spPr>
          <a:xfrm>
            <a:off x="4633709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variable that references the control / view on the UI to bind to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301386" y="2911920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ine Callout 1 39"/>
          <p:cNvSpPr/>
          <p:nvPr/>
        </p:nvSpPr>
        <p:spPr>
          <a:xfrm>
            <a:off x="3533634" y="1731203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</a:t>
            </a:r>
            <a:r>
              <a:rPr lang="en-US" smtClean="0"/>
              <a:t>loads before </a:t>
            </a:r>
            <a:r>
              <a:rPr lang="en-US" dirty="0" smtClean="0"/>
              <a:t>view model exists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05914" y="3125395"/>
            <a:ext cx="157579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154550" y="3113539"/>
            <a:ext cx="2043379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89551" y="3313742"/>
            <a:ext cx="246564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ine Callout 1 43"/>
          <p:cNvSpPr/>
          <p:nvPr/>
        </p:nvSpPr>
        <p:spPr>
          <a:xfrm>
            <a:off x="3299194" y="2449325"/>
            <a:ext cx="2520280" cy="762403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 of </a:t>
            </a:r>
            <a:r>
              <a:rPr lang="en-US" smtClean="0"/>
              <a:t>view model you are binding to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766443" y="3313742"/>
            <a:ext cx="228747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ne Callout 1 45"/>
          <p:cNvSpPr/>
          <p:nvPr/>
        </p:nvSpPr>
        <p:spPr>
          <a:xfrm>
            <a:off x="5676086" y="2402423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name of the property on the view model </a:t>
            </a:r>
            <a:r>
              <a:rPr lang="en-US" smtClean="0"/>
              <a:t>to bind to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384413" y="3555176"/>
            <a:ext cx="135713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Callout 1 47"/>
          <p:cNvSpPr/>
          <p:nvPr/>
        </p:nvSpPr>
        <p:spPr>
          <a:xfrm>
            <a:off x="3294055" y="2643857"/>
            <a:ext cx="2520280" cy="809305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value needs to be converted to be bound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766441" y="3530906"/>
            <a:ext cx="2732101" cy="31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Callout 1 49"/>
          <p:cNvSpPr/>
          <p:nvPr/>
        </p:nvSpPr>
        <p:spPr>
          <a:xfrm>
            <a:off x="4676083" y="1954577"/>
            <a:ext cx="3394055" cy="1474316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value converter, by convention this will look for a </a:t>
            </a:r>
            <a:r>
              <a:rPr lang="en-US" smtClean="0"/>
              <a:t>class named </a:t>
            </a:r>
            <a:r>
              <a:rPr lang="en-US" dirty="0" err="1" smtClean="0"/>
              <a:t>TruncateTextValueConverter</a:t>
            </a:r>
            <a:r>
              <a:rPr lang="en-US" dirty="0" smtClean="0"/>
              <a:t> or </a:t>
            </a:r>
            <a:r>
              <a:rPr lang="en-US" dirty="0" err="1" smtClean="0"/>
              <a:t>TruncateTextConverter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498542" y="3579010"/>
            <a:ext cx="315793" cy="27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Callout 1 51"/>
          <p:cNvSpPr/>
          <p:nvPr/>
        </p:nvSpPr>
        <p:spPr>
          <a:xfrm>
            <a:off x="6555385" y="2628127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17459"/>
              <a:gd name="adj4" fmla="val -41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single value to send to the value converter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893849" y="3586285"/>
            <a:ext cx="229935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ine Callout 1 53"/>
          <p:cNvSpPr/>
          <p:nvPr/>
        </p:nvSpPr>
        <p:spPr>
          <a:xfrm>
            <a:off x="6629926" y="2431841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0823"/>
              <a:gd name="adj4" fmla="val -20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show if view model is not available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945682" y="3795694"/>
            <a:ext cx="8957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ine Callout 1 55"/>
          <p:cNvSpPr/>
          <p:nvPr/>
        </p:nvSpPr>
        <p:spPr>
          <a:xfrm>
            <a:off x="1032517" y="2586252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5555"/>
              <a:gd name="adj4" fmla="val 5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Direction of binding, </a:t>
            </a:r>
            <a:r>
              <a:rPr lang="en-US" dirty="0" err="1" smtClean="0"/>
              <a:t>OneWay</a:t>
            </a:r>
            <a:r>
              <a:rPr lang="en-US" dirty="0" smtClean="0"/>
              <a:t>, </a:t>
            </a:r>
            <a:r>
              <a:rPr lang="en-US" dirty="0" err="1" smtClean="0"/>
              <a:t>TwoWay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832924" y="3793493"/>
            <a:ext cx="724670" cy="28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ine Callout 1 57"/>
          <p:cNvSpPr/>
          <p:nvPr/>
        </p:nvSpPr>
        <p:spPr>
          <a:xfrm>
            <a:off x="2752192" y="2636540"/>
            <a:ext cx="2458654" cy="823937"/>
          </a:xfrm>
          <a:prstGeom prst="borderCallout1">
            <a:avLst>
              <a:gd name="adj1" fmla="val 18750"/>
              <a:gd name="adj2" fmla="val -8333"/>
              <a:gd name="adj3" fmla="val 142745"/>
              <a:gd name="adj4" fmla="val -2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forget this, activates binding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22302" y="4398876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</a:t>
            </a:r>
            <a:r>
              <a:rPr lang="en-US" sz="1600" dirty="0" err="1"/>
              <a:t>lblLastModifiedBy</a:t>
            </a:r>
            <a:r>
              <a:rPr lang="en-US" sz="1600" dirty="0"/>
              <a:t>).To&lt;</a:t>
            </a:r>
            <a:r>
              <a:rPr lang="en-US" sz="1600" dirty="0" err="1"/>
              <a:t>EditNoteViewModel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 smtClean="0"/>
              <a:t>vm.Note</a:t>
            </a:r>
            <a:r>
              <a:rPr lang="en-US" sz="1600" dirty="0" smtClean="0"/>
              <a:t>) .Apply</a:t>
            </a:r>
            <a:r>
              <a:rPr lang="en-US" sz="1600" dirty="0"/>
              <a:t>();</a:t>
            </a:r>
          </a:p>
        </p:txBody>
      </p:sp>
      <p:sp>
        <p:nvSpPr>
          <p:cNvPr id="60" name="Line Callout 1 59"/>
          <p:cNvSpPr/>
          <p:nvPr/>
        </p:nvSpPr>
        <p:spPr>
          <a:xfrm>
            <a:off x="6064193" y="1931406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Optional property name to bind to on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 Binding - 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can tie a control’s event to a property that returns an </a:t>
            </a:r>
            <a:r>
              <a:rPr lang="en-US" dirty="0" err="1" smtClean="0"/>
              <a:t>ICommand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Considers many controls to have a default event to bind to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566" y="2367683"/>
            <a:ext cx="736281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this.CreateBinding</a:t>
            </a:r>
            <a:r>
              <a:rPr lang="en-US" sz="1600" dirty="0"/>
              <a:t>(source).For(s =&gt; </a:t>
            </a:r>
            <a:r>
              <a:rPr lang="en-US" sz="1600" dirty="0" err="1"/>
              <a:t>s.SelectionChangedCommand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.To&lt;</a:t>
            </a:r>
            <a:r>
              <a:rPr lang="en-US" sz="1600" dirty="0" err="1" smtClean="0"/>
              <a:t>CustomerListViewModel</a:t>
            </a:r>
            <a:r>
              <a:rPr lang="en-US" sz="1600" dirty="0"/>
              <a:t>&gt;(</a:t>
            </a:r>
            <a:r>
              <a:rPr lang="en-US" sz="1600" dirty="0" err="1"/>
              <a:t>vm</a:t>
            </a:r>
            <a:r>
              <a:rPr lang="en-US" sz="1600" dirty="0"/>
              <a:t> =&gt; </a:t>
            </a:r>
            <a:r>
              <a:rPr lang="en-US" sz="1600" dirty="0" err="1"/>
              <a:t>vm.CustomerSelectedCommand</a:t>
            </a:r>
            <a:r>
              <a:rPr lang="en-US" sz="1600" dirty="0"/>
              <a:t>).Apply();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0758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When binding to list item selected event, list item bound to be sent as parameter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2367072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5580112" y="1186355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iOS allow binding associations to be made as view controller loads before view model exists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3888" y="2623161"/>
            <a:ext cx="381642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96136" y="1442444"/>
            <a:ext cx="2520280" cy="801891"/>
          </a:xfrm>
          <a:prstGeom prst="borderCallout1">
            <a:avLst>
              <a:gd name="adj1" fmla="val 18750"/>
              <a:gd name="adj2" fmla="val -8333"/>
              <a:gd name="adj3" fmla="val 143634"/>
              <a:gd name="adj4" fmla="val -58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on view model that returns </a:t>
            </a:r>
            <a:r>
              <a:rPr lang="en-US" dirty="0" err="1"/>
              <a:t>I</a:t>
            </a:r>
            <a:r>
              <a:rPr lang="en-US" dirty="0" err="1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</a:t>
            </a:r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ViewModel</a:t>
            </a:r>
            <a:r>
              <a:rPr lang="en-US" dirty="0"/>
              <a:t> Lifecycle and Navigation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954102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Basic Binding Concepts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572619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Advanced Setup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098551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</a:t>
            </a:r>
            <a:r>
              <a:rPr lang="en-US" dirty="0" smtClean="0"/>
              <a:t> Overview and </a:t>
            </a:r>
            <a:r>
              <a:rPr lang="en-US" dirty="0" err="1" smtClean="0"/>
              <a:t>MvvmCross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47" y="1098551"/>
            <a:ext cx="3350353" cy="29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Swiss Binding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Text based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175" y="1726415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 compiler checks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7587" y="2294006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Used variously in </a:t>
            </a:r>
            <a:r>
              <a:rPr lang="en-US" dirty="0" err="1" smtClean="0"/>
              <a:t>MvvmCross</a:t>
            </a:r>
            <a:r>
              <a:rPr lang="en-US" dirty="0" smtClean="0"/>
              <a:t>, particularly in spots where code cannot be written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591" y="2931705"/>
            <a:ext cx="736281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TextView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android:id</a:t>
            </a:r>
            <a:r>
              <a:rPr lang="en-US" sz="1200" dirty="0"/>
              <a:t>="@+</a:t>
            </a:r>
            <a:r>
              <a:rPr lang="en-US" sz="1200" dirty="0" smtClean="0"/>
              <a:t>id/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android:layout_width</a:t>
            </a:r>
            <a:r>
              <a:rPr lang="en-US" sz="1200" dirty="0"/>
              <a:t>="</a:t>
            </a:r>
            <a:r>
              <a:rPr lang="en-US" sz="1200" dirty="0" err="1"/>
              <a:t>match_parent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android:layout_height</a:t>
            </a:r>
            <a:r>
              <a:rPr lang="en-US" sz="1200" dirty="0"/>
              <a:t>="</a:t>
            </a:r>
            <a:r>
              <a:rPr lang="en-US" sz="1200" dirty="0" err="1"/>
              <a:t>wrap_content</a:t>
            </a:r>
            <a:r>
              <a:rPr lang="en-US" sz="1200" dirty="0" smtClean="0"/>
              <a:t>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</a:t>
            </a:r>
            <a:r>
              <a:rPr lang="en-US" sz="1200" dirty="0" err="1"/>
              <a:t>local:MvxBind</a:t>
            </a:r>
            <a:r>
              <a:rPr lang="en-US" sz="1200" dirty="0"/>
              <a:t>="Text </a:t>
            </a:r>
            <a:r>
              <a:rPr lang="en-US" sz="1200" dirty="0" err="1" smtClean="0"/>
              <a:t>CustomerId</a:t>
            </a:r>
            <a:r>
              <a:rPr lang="en-US" sz="1200" dirty="0" smtClean="0"/>
              <a:t>,</a:t>
            </a:r>
            <a:r>
              <a:rPr lang="en-US" sz="1200" dirty="0"/>
              <a:t> Converter=</a:t>
            </a:r>
            <a:r>
              <a:rPr lang="en-US" sz="1200" dirty="0" err="1"/>
              <a:t>GlobalText</a:t>
            </a:r>
            <a:r>
              <a:rPr lang="en-US" sz="1200" dirty="0"/>
              <a:t>" /&gt;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9633" y="3666199"/>
            <a:ext cx="1080120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3347864" y="248548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in Android XML to indicate a binding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9753" y="3666199"/>
            <a:ext cx="36904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377991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to bind to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99792" y="3666199"/>
            <a:ext cx="864095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1 14"/>
          <p:cNvSpPr/>
          <p:nvPr/>
        </p:nvSpPr>
        <p:spPr>
          <a:xfrm>
            <a:off x="4139952" y="2567462"/>
            <a:ext cx="1872208" cy="98963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property on the view model to bind to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1806" y="3666199"/>
            <a:ext cx="163826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1 16"/>
          <p:cNvSpPr/>
          <p:nvPr/>
        </p:nvSpPr>
        <p:spPr>
          <a:xfrm>
            <a:off x="5402475" y="2521705"/>
            <a:ext cx="2985949" cy="1144493"/>
          </a:xfrm>
          <a:prstGeom prst="borderCallout1">
            <a:avLst>
              <a:gd name="adj1" fmla="val 18750"/>
              <a:gd name="adj2" fmla="val -8333"/>
              <a:gd name="adj3" fmla="val 99627"/>
              <a:gd name="adj4" fmla="val -43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binding uses a converter and b convention looks for </a:t>
            </a:r>
            <a:r>
              <a:rPr lang="en-US" dirty="0" err="1" smtClean="0"/>
              <a:t>GlobalTextConverter</a:t>
            </a:r>
            <a:r>
              <a:rPr lang="en-US" dirty="0" smtClean="0"/>
              <a:t> or </a:t>
            </a:r>
            <a:r>
              <a:rPr lang="en-US" dirty="0" err="1" smtClean="0"/>
              <a:t>GlobalTextValueConverter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7675" y="4067147"/>
            <a:ext cx="8219557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Same binding options can be specific with Swiss as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comes with many out of the box value converters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6206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Value Converters can be cross platform or </a:t>
            </a:r>
            <a:r>
              <a:rPr lang="en-US" smtClean="0"/>
              <a:t>platform specific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DateTimeValueConverter</a:t>
            </a:r>
            <a:r>
              <a:rPr lang="en-US" sz="1200" dirty="0"/>
              <a:t> : </a:t>
            </a:r>
            <a:r>
              <a:rPr lang="en-US" sz="1200" dirty="0" err="1"/>
              <a:t>MvxValueConverter</a:t>
            </a:r>
            <a:r>
              <a:rPr lang="en-US" sz="1200" dirty="0"/>
              <a:t>&lt;</a:t>
            </a:r>
            <a:r>
              <a:rPr lang="en-US" sz="1200" dirty="0" err="1"/>
              <a:t>DateTime</a:t>
            </a:r>
            <a:r>
              <a:rPr lang="en-US" sz="1200" dirty="0"/>
              <a:t>, string</a:t>
            </a:r>
            <a:r>
              <a:rPr lang="en-US" sz="1200" dirty="0" smtClean="0"/>
              <a:t>&gt;</a:t>
            </a:r>
            <a:r>
              <a:rPr lang="en-US" sz="1200" dirty="0"/>
              <a:t> </a:t>
            </a: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protected</a:t>
            </a:r>
            <a:r>
              <a:rPr lang="en-US" sz="1200" dirty="0"/>
              <a:t> override string Convert(</a:t>
            </a:r>
            <a:r>
              <a:rPr lang="en-US" sz="1200" dirty="0" err="1"/>
              <a:t>DateTime</a:t>
            </a:r>
            <a:r>
              <a:rPr lang="en-US" sz="1200" dirty="0"/>
              <a:t>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DateTimeConversions.FormatStandardDateTime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protected</a:t>
            </a:r>
            <a:r>
              <a:rPr lang="en-US" sz="1200" dirty="0"/>
              <a:t> override </a:t>
            </a:r>
            <a:r>
              <a:rPr lang="en-US" sz="1200" dirty="0" err="1"/>
              <a:t>DateTime</a:t>
            </a:r>
            <a:r>
              <a:rPr lang="en-US" sz="1200" dirty="0"/>
              <a:t> </a:t>
            </a:r>
            <a:r>
              <a:rPr lang="en-US" sz="1200" dirty="0" err="1"/>
              <a:t>ConvertBack</a:t>
            </a:r>
            <a:r>
              <a:rPr lang="en-US" sz="1200" dirty="0"/>
              <a:t>(string value, Type </a:t>
            </a:r>
            <a:r>
              <a:rPr lang="en-US" sz="1200" dirty="0" err="1" smtClean="0"/>
              <a:t>targetType</a:t>
            </a:r>
            <a:r>
              <a:rPr lang="en-US" sz="1200" dirty="0" smtClean="0"/>
              <a:t>, object</a:t>
            </a:r>
            <a:r>
              <a:rPr lang="en-US" sz="1200" dirty="0"/>
              <a:t> parameter, </a:t>
            </a:r>
            <a:r>
              <a:rPr lang="en-US" sz="1200" dirty="0" err="1"/>
              <a:t>System.Globalization.CultureInfo</a:t>
            </a:r>
            <a:r>
              <a:rPr lang="en-US" sz="1200" dirty="0"/>
              <a:t> culture</a:t>
            </a:r>
            <a:r>
              <a:rPr lang="en-US" sz="1200" dirty="0" smtClean="0"/>
              <a:t>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return</a:t>
            </a:r>
            <a:r>
              <a:rPr lang="en-US" sz="1200" dirty="0"/>
              <a:t> </a:t>
            </a:r>
            <a:r>
              <a:rPr lang="en-US" sz="1200" dirty="0" err="1"/>
              <a:t>DateTime.Parse</a:t>
            </a:r>
            <a:r>
              <a:rPr lang="en-US" sz="1200" dirty="0"/>
              <a:t>(value);</a:t>
            </a:r>
            <a:br>
              <a:rPr lang="en-US" sz="1200" dirty="0"/>
            </a:br>
            <a:r>
              <a:rPr lang="en-US" sz="1200" dirty="0" smtClean="0"/>
              <a:t>   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end in the name </a:t>
            </a:r>
            <a:r>
              <a:rPr lang="en-US" dirty="0" err="1" smtClean="0"/>
              <a:t>ValueConverter</a:t>
            </a:r>
            <a:r>
              <a:rPr lang="en-US" dirty="0" smtClean="0"/>
              <a:t> or Converter for conventions to 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815" y="2931705"/>
            <a:ext cx="147623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5760063" y="1750988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value converters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32040" y="2931705"/>
            <a:ext cx="8280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1 11"/>
          <p:cNvSpPr/>
          <p:nvPr/>
        </p:nvSpPr>
        <p:spPr>
          <a:xfrm>
            <a:off x="6804248" y="1750988"/>
            <a:ext cx="188255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Value type on view model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52121" y="2931705"/>
            <a:ext cx="57606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7252996" y="1728183"/>
            <a:ext cx="178350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type on view side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0590" y="3207174"/>
            <a:ext cx="5049561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4332230" y="201614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Override this method to convert from view model to 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495" y="4111704"/>
            <a:ext cx="5328690" cy="73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4341135" y="2920677"/>
            <a:ext cx="2255993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Override this method to convert from view to view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and Value Converters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uses an </a:t>
            </a:r>
            <a:r>
              <a:rPr lang="en-US" dirty="0" err="1" smtClean="0"/>
              <a:t>IMvxValueConverter</a:t>
            </a:r>
            <a:r>
              <a:rPr lang="en-US" dirty="0" smtClean="0"/>
              <a:t> Interface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707654"/>
            <a:ext cx="821955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Windows uses the </a:t>
            </a:r>
            <a:r>
              <a:rPr lang="en-US" dirty="0" err="1" smtClean="0"/>
              <a:t>Windows.UI.Xaml.Data.IValueConverter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the </a:t>
            </a:r>
            <a:r>
              <a:rPr lang="en-US" dirty="0" err="1" smtClean="0"/>
              <a:t>MvxNativeValueConverter</a:t>
            </a:r>
            <a:r>
              <a:rPr lang="en-US" dirty="0" smtClean="0"/>
              <a:t> for conversion between </a:t>
            </a:r>
            <a:r>
              <a:rPr lang="en-US" dirty="0" err="1" smtClean="0"/>
              <a:t>MvvmCross</a:t>
            </a:r>
            <a:r>
              <a:rPr lang="en-US" dirty="0" smtClean="0"/>
              <a:t> and native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591" y="2931705"/>
            <a:ext cx="736281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public</a:t>
            </a:r>
            <a:r>
              <a:rPr lang="en-US" sz="1200" dirty="0"/>
              <a:t> class </a:t>
            </a:r>
            <a:r>
              <a:rPr lang="en-US" sz="1200" dirty="0" err="1"/>
              <a:t>NativeInvertedBoolValueConverter</a:t>
            </a:r>
            <a:r>
              <a:rPr lang="en-US" sz="1200" dirty="0"/>
              <a:t> : </a:t>
            </a:r>
            <a:r>
              <a:rPr lang="en-US" sz="1200" dirty="0" err="1" smtClean="0"/>
              <a:t>MvxNativeValueConverter</a:t>
            </a:r>
            <a:r>
              <a:rPr lang="en-US" sz="1200" dirty="0" smtClean="0"/>
              <a:t>&lt;</a:t>
            </a:r>
            <a:r>
              <a:rPr lang="en-US" sz="1200" dirty="0" err="1" smtClean="0"/>
              <a:t>InvertedBoolValueConverter</a:t>
            </a:r>
            <a:r>
              <a:rPr lang="en-US" sz="1200" dirty="0" smtClean="0"/>
              <a:t>&gt;</a:t>
            </a:r>
            <a:r>
              <a:rPr lang="en-US" sz="1200" dirty="0"/>
              <a:t> </a:t>
            </a:r>
            <a:r>
              <a:rPr lang="en-US" sz="1200" dirty="0" smtClean="0"/>
              <a:t>{</a:t>
            </a:r>
            <a:r>
              <a:rPr lang="en-US" sz="1200" dirty="0"/>
              <a:t> </a:t>
            </a:r>
            <a:r>
              <a:rPr lang="en-US" sz="1200" dirty="0" smtClean="0"/>
              <a:t>}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211960" y="2904811"/>
            <a:ext cx="1800200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444208" y="1724094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class for native value converters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6110" y="2904811"/>
            <a:ext cx="2166289" cy="315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6626268" y="1137419"/>
            <a:ext cx="2520280" cy="1080120"/>
          </a:xfrm>
          <a:prstGeom prst="borderCallout1">
            <a:avLst>
              <a:gd name="adj1" fmla="val 18750"/>
              <a:gd name="adj2" fmla="val -8333"/>
              <a:gd name="adj3" fmla="val 162621"/>
              <a:gd name="adj4" fmla="val -1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MvvmCross</a:t>
            </a:r>
            <a:r>
              <a:rPr lang="en-US" dirty="0" smtClean="0"/>
              <a:t> style X-platform value converter that contains logic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0591" y="3534963"/>
            <a:ext cx="736281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&lt;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    &lt;</a:t>
            </a:r>
            <a:r>
              <a:rPr lang="en-US" sz="1200" dirty="0" err="1"/>
              <a:t>conv:NativeInvertedBoolValueConverter</a:t>
            </a:r>
            <a:r>
              <a:rPr lang="en-US" sz="1200" dirty="0"/>
              <a:t>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InvertedBoolConverter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 smtClean="0"/>
              <a:t>&lt;/</a:t>
            </a:r>
            <a:r>
              <a:rPr lang="en-US" sz="1200" dirty="0" err="1"/>
              <a:t>views:MvxWindowsPage.Resources</a:t>
            </a:r>
            <a:r>
              <a:rPr lang="en-US" sz="1200" dirty="0"/>
              <a:t>&gt;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&lt;</a:t>
            </a:r>
            <a:r>
              <a:rPr lang="en-US" sz="1200" dirty="0"/>
              <a:t>Button </a:t>
            </a:r>
            <a:r>
              <a:rPr lang="en-US" sz="1200" dirty="0" err="1"/>
              <a:t>Grid.Row</a:t>
            </a:r>
            <a:r>
              <a:rPr lang="en-US" sz="1200" dirty="0"/>
              <a:t>="3" </a:t>
            </a:r>
            <a:r>
              <a:rPr lang="en-US" sz="1200" dirty="0" err="1"/>
              <a:t>x:Name</a:t>
            </a:r>
            <a:r>
              <a:rPr lang="en-US" sz="1200" dirty="0"/>
              <a:t>="</a:t>
            </a:r>
            <a:r>
              <a:rPr lang="en-US" sz="1200" dirty="0" err="1"/>
              <a:t>deleteButton</a:t>
            </a:r>
            <a:r>
              <a:rPr lang="en-US" sz="1200" dirty="0"/>
              <a:t>" Content="Delete" Command="{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CustomerViewModel.DeleteCommand</a:t>
            </a:r>
            <a:r>
              <a:rPr lang="en-US" sz="1200" dirty="0"/>
              <a:t>}" </a:t>
            </a:r>
            <a:r>
              <a:rPr lang="en-US" sz="1200" dirty="0" err="1"/>
              <a:t>IsEnabled</a:t>
            </a:r>
            <a:r>
              <a:rPr lang="en-US" sz="1200" dirty="0"/>
              <a:t>="{</a:t>
            </a:r>
            <a:r>
              <a:rPr lang="en-US" sz="1200" dirty="0" err="1"/>
              <a:t>x:Bind</a:t>
            </a:r>
            <a:r>
              <a:rPr lang="en-US" sz="1200" dirty="0"/>
              <a:t> </a:t>
            </a:r>
            <a:r>
              <a:rPr lang="en-US" sz="1200" dirty="0" err="1"/>
              <a:t>CustomerViewModel.IsNew</a:t>
            </a:r>
            <a:r>
              <a:rPr lang="en-US" sz="1200" dirty="0"/>
              <a:t>, Converter={</a:t>
            </a:r>
            <a:r>
              <a:rPr lang="en-US" sz="1200" dirty="0" err="1"/>
              <a:t>StaticResource</a:t>
            </a:r>
            <a:r>
              <a:rPr lang="en-US" sz="1200" dirty="0"/>
              <a:t> </a:t>
            </a:r>
            <a:r>
              <a:rPr lang="en-US" sz="1200" dirty="0" err="1"/>
              <a:t>InvertedBoolConverter</a:t>
            </a:r>
            <a:r>
              <a:rPr lang="en-US" sz="1200" dirty="0"/>
              <a:t>}}" /&gt;</a:t>
            </a:r>
          </a:p>
        </p:txBody>
      </p:sp>
    </p:spTree>
    <p:extLst>
      <p:ext uri="{BB962C8B-B14F-4D97-AF65-F5344CB8AC3E}">
        <p14:creationId xmlns:p14="http://schemas.microsoft.com/office/powerpoint/2010/main" val="2097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Setup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 other methods can be </a:t>
            </a:r>
            <a:r>
              <a:rPr lang="en-US" dirty="0" err="1" smtClean="0"/>
              <a:t>overriden</a:t>
            </a:r>
            <a:r>
              <a:rPr lang="en-US" dirty="0" smtClean="0"/>
              <a:t> to customize </a:t>
            </a:r>
            <a:r>
              <a:rPr lang="en-US" dirty="0" err="1" smtClean="0"/>
              <a:t>MvvmCross</a:t>
            </a:r>
            <a:r>
              <a:rPr lang="en-US" dirty="0" smtClean="0"/>
              <a:t> default behavior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3" y="1707654"/>
            <a:ext cx="7849173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CreateIocProvider</a:t>
            </a:r>
            <a:r>
              <a:rPr lang="en-US" dirty="0" smtClean="0"/>
              <a:t>: Use a different </a:t>
            </a:r>
            <a:r>
              <a:rPr lang="en-US" dirty="0" err="1" smtClean="0"/>
              <a:t>IoC</a:t>
            </a:r>
            <a:r>
              <a:rPr lang="en-US" dirty="0" smtClean="0"/>
              <a:t> provider than what comes with </a:t>
            </a:r>
            <a:r>
              <a:rPr lang="en-US" dirty="0" err="1" smtClean="0"/>
              <a:t>MvvmCross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2" y="2316757"/>
            <a:ext cx="7859217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GetViewModelAssemblies</a:t>
            </a:r>
            <a:r>
              <a:rPr lang="en-US" dirty="0" smtClean="0"/>
              <a:t>: Customize where </a:t>
            </a:r>
            <a:r>
              <a:rPr lang="en-US" dirty="0" err="1" smtClean="0"/>
              <a:t>MvvmCross</a:t>
            </a:r>
            <a:r>
              <a:rPr lang="en-US" dirty="0" smtClean="0"/>
              <a:t> finds view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582" y="2954102"/>
            <a:ext cx="7849174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CreatePresenter</a:t>
            </a:r>
            <a:r>
              <a:rPr lang="en-US" dirty="0" smtClean="0"/>
              <a:t> / </a:t>
            </a:r>
            <a:r>
              <a:rPr lang="en-US" dirty="0" err="1" smtClean="0"/>
              <a:t>CreateViewPresenter</a:t>
            </a:r>
            <a:r>
              <a:rPr lang="en-US" dirty="0" smtClean="0"/>
              <a:t>: Change how views are displayed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582" y="3572619"/>
            <a:ext cx="7849173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CreateDebugTrace</a:t>
            </a:r>
            <a:r>
              <a:rPr lang="en-US" dirty="0"/>
              <a:t> </a:t>
            </a:r>
            <a:r>
              <a:rPr lang="en-US" dirty="0" smtClean="0"/>
              <a:t>: Use your own debug and trace handlers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36" y="4193914"/>
            <a:ext cx="7858764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many,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1670"/>
            <a:ext cx="8229600" cy="1141635"/>
          </a:xfrm>
        </p:spPr>
        <p:txBody>
          <a:bodyPr/>
          <a:lstStyle/>
          <a:p>
            <a:r>
              <a:rPr lang="en-US" dirty="0" smtClean="0"/>
              <a:t>Demo – Looking at </a:t>
            </a:r>
            <a:r>
              <a:rPr lang="en-US" smtClean="0"/>
              <a:t>the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Github</a:t>
            </a:r>
            <a:r>
              <a:rPr lang="en-US" dirty="0"/>
              <a:t> 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7157" y="17076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/>
              <a:t> Documentation: https://</a:t>
            </a:r>
            <a:r>
              <a:rPr lang="en-US" dirty="0" err="1"/>
              <a:t>mvvmcross.com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16757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Tutorial Application: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</a:t>
            </a:r>
            <a:r>
              <a:rPr lang="en-US" dirty="0" err="1"/>
              <a:t>MvvmCross</a:t>
            </a:r>
            <a:r>
              <a:rPr lang="en-US" dirty="0"/>
              <a:t>/wiki/Tip-</a:t>
            </a:r>
            <a:r>
              <a:rPr lang="en-US" dirty="0" err="1"/>
              <a:t>Calc</a:t>
            </a:r>
            <a:r>
              <a:rPr lang="en-US" dirty="0"/>
              <a:t>-A-first-app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244" y="2925860"/>
            <a:ext cx="821955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Slack Channel: https</a:t>
            </a:r>
            <a:r>
              <a:rPr lang="en-US" dirty="0"/>
              <a:t>://</a:t>
            </a:r>
            <a:r>
              <a:rPr lang="en-US" dirty="0" err="1"/>
              <a:t>xamarinchat.slack.com</a:t>
            </a:r>
            <a:r>
              <a:rPr lang="en-US" dirty="0"/>
              <a:t>/messages/</a:t>
            </a:r>
            <a:r>
              <a:rPr lang="en-US" dirty="0" err="1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251548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51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ViewModel</a:t>
            </a:r>
            <a:endParaRPr lang="en-US" sz="1013" dirty="0"/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Tie into </a:t>
            </a:r>
            <a:r>
              <a:rPr lang="en-US" dirty="0" smtClean="0"/>
              <a:t>native </a:t>
            </a:r>
            <a:r>
              <a:rPr lang="en-US" dirty="0" err="1"/>
              <a:t>Uis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Nothing – Can use CSLA or </a:t>
            </a:r>
            <a:r>
              <a:rPr lang="en-US" dirty="0" err="1"/>
              <a:t>FluentValidation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98501"/>
            <a:ext cx="8261548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Capability</a:t>
            </a:r>
            <a:r>
              <a:rPr lang="en-US" dirty="0" smtClean="0"/>
              <a:t> Overlap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052120"/>
              </p:ext>
            </p:extLst>
          </p:nvPr>
        </p:nvGraphicFramePr>
        <p:xfrm>
          <a:off x="1403648" y="1347614"/>
          <a:ext cx="6172201" cy="27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/>
                <a:gridCol w="1371600"/>
                <a:gridCol w="1214438"/>
                <a:gridCol w="985838"/>
              </a:tblGrid>
              <a:tr h="264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Xamarin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Forms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MVVMCross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CSLA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Full</a:t>
                      </a:r>
                      <a:r>
                        <a:rPr lang="en-US" sz="1100" baseline="0" dirty="0" smtClean="0"/>
                        <a:t> UI coding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</a:t>
                      </a:r>
                      <a:r>
                        <a:rPr lang="en-US" sz="1100" baseline="0" dirty="0" smtClean="0"/>
                        <a:t>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Validation Binding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MVVM Structure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64148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IoC</a:t>
                      </a:r>
                      <a:r>
                        <a:rPr lang="en-US" sz="1100" dirty="0" smtClean="0"/>
                        <a:t> Container / DI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UI /Component Abstractions (Navigation)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Global Messaging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Business/Validation/Authorization</a:t>
                      </a:r>
                      <a:r>
                        <a:rPr lang="en-US" sz="1100" baseline="0" dirty="0" smtClean="0"/>
                        <a:t> Logic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  <a:tr h="29087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Server/Client Logic</a:t>
                      </a:r>
                      <a:r>
                        <a:rPr lang="en-US" sz="1100" baseline="0" dirty="0" smtClean="0"/>
                        <a:t> Sharing</a:t>
                      </a:r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489748" y="1627944"/>
            <a:ext cx="207717" cy="1971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/>
          <p:cNvSpPr/>
          <p:nvPr/>
        </p:nvSpPr>
        <p:spPr>
          <a:xfrm>
            <a:off x="4489747" y="1890749"/>
            <a:ext cx="207718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/>
          <p:nvPr/>
        </p:nvSpPr>
        <p:spPr>
          <a:xfrm>
            <a:off x="4489747" y="2439133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/>
          <p:cNvSpPr/>
          <p:nvPr/>
        </p:nvSpPr>
        <p:spPr>
          <a:xfrm>
            <a:off x="4491393" y="2691126"/>
            <a:ext cx="206072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/>
          <p:cNvSpPr/>
          <p:nvPr/>
        </p:nvSpPr>
        <p:spPr>
          <a:xfrm>
            <a:off x="5827092" y="1890749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/>
          <p:cNvSpPr/>
          <p:nvPr/>
        </p:nvSpPr>
        <p:spPr>
          <a:xfrm>
            <a:off x="5830619" y="2443987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Oval 11"/>
          <p:cNvSpPr/>
          <p:nvPr/>
        </p:nvSpPr>
        <p:spPr>
          <a:xfrm>
            <a:off x="5830619" y="2691126"/>
            <a:ext cx="207717" cy="2091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/>
          <p:nvPr/>
        </p:nvSpPr>
        <p:spPr>
          <a:xfrm>
            <a:off x="5830618" y="2979071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/>
          <p:nvPr/>
        </p:nvSpPr>
        <p:spPr>
          <a:xfrm>
            <a:off x="6906790" y="1890749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/>
          <p:nvPr/>
        </p:nvSpPr>
        <p:spPr>
          <a:xfrm>
            <a:off x="6906790" y="3553358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Oval 15"/>
          <p:cNvSpPr/>
          <p:nvPr/>
        </p:nvSpPr>
        <p:spPr>
          <a:xfrm>
            <a:off x="4489747" y="2983532"/>
            <a:ext cx="207719" cy="20585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Oval 16"/>
          <p:cNvSpPr/>
          <p:nvPr/>
        </p:nvSpPr>
        <p:spPr>
          <a:xfrm>
            <a:off x="6906790" y="3847680"/>
            <a:ext cx="207719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7"/>
          <p:cNvSpPr/>
          <p:nvPr/>
        </p:nvSpPr>
        <p:spPr>
          <a:xfrm>
            <a:off x="5827092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Oval 18"/>
          <p:cNvSpPr/>
          <p:nvPr/>
        </p:nvSpPr>
        <p:spPr>
          <a:xfrm>
            <a:off x="4489747" y="3274835"/>
            <a:ext cx="207718" cy="210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Oval 19"/>
          <p:cNvSpPr/>
          <p:nvPr/>
        </p:nvSpPr>
        <p:spPr>
          <a:xfrm>
            <a:off x="6904815" y="2165221"/>
            <a:ext cx="207717" cy="20585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5170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Android Project</a:t>
              </a:r>
              <a:endParaRPr lang="en-US" b="1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Core PCL</a:t>
              </a:r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Common PCL</a:t>
              </a:r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Shared with server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iOS Project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Xibs</a:t>
              </a:r>
              <a:r>
                <a:rPr lang="en-US" sz="1050" dirty="0"/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UWP Project</a:t>
              </a:r>
              <a:endParaRPr lang="en-US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XAML</a:t>
              </a:r>
              <a:endParaRPr lang="en-US" sz="105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XAML Code Behind</a:t>
              </a:r>
              <a:endParaRPr lang="en-US" sz="105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5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7" y="2181745"/>
            <a:ext cx="1464906" cy="915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MvvmCross</a:t>
            </a:r>
            <a:r>
              <a:rPr lang="en-US" dirty="0" smtClean="0"/>
              <a:t> - Platforms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8" y="932957"/>
            <a:ext cx="1440160" cy="144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063229"/>
            <a:ext cx="3754760" cy="2156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965" y="2188325"/>
            <a:ext cx="1063229" cy="1063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41" y="2146013"/>
            <a:ext cx="987029" cy="987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27" y="868145"/>
            <a:ext cx="2264897" cy="2264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760" y="2652581"/>
            <a:ext cx="2315839" cy="1301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52" y="3507854"/>
            <a:ext cx="3651254" cy="604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592" y="3710472"/>
            <a:ext cx="2236982" cy="1139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5779" y="1343622"/>
            <a:ext cx="10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D1E3"/>
                </a:solidFill>
              </a:rPr>
              <a:t>Xamarin</a:t>
            </a:r>
            <a:endParaRPr lang="en-US" dirty="0" smtClean="0">
              <a:solidFill>
                <a:srgbClr val="45D1E3"/>
              </a:solidFill>
            </a:endParaRPr>
          </a:p>
          <a:p>
            <a:r>
              <a:rPr lang="en-US" dirty="0" smtClean="0">
                <a:solidFill>
                  <a:srgbClr val="45D1E3"/>
                </a:solidFill>
              </a:rPr>
              <a:t>Forms</a:t>
            </a:r>
            <a:endParaRPr lang="en-US" dirty="0">
              <a:solidFill>
                <a:srgbClr val="45D1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</a:t>
            </a:r>
            <a:r>
              <a:rPr lang="en-US" sz="3200" dirty="0" err="1" smtClean="0"/>
              <a:t>MvvmCross</a:t>
            </a:r>
            <a:r>
              <a:rPr lang="en-US" sz="3200" dirty="0" smtClean="0"/>
              <a:t> </a:t>
            </a:r>
            <a:r>
              <a:rPr lang="en-US" sz="3200" dirty="0" err="1" smtClean="0"/>
              <a:t>Nuget</a:t>
            </a:r>
            <a:r>
              <a:rPr lang="en-US" sz="3200" dirty="0" smtClean="0"/>
              <a:t> Packages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Android Support V7 – Packages for material design support – Android only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FormsPresenters</a:t>
            </a:r>
            <a:r>
              <a:rPr lang="en-US" dirty="0" smtClean="0"/>
              <a:t> – Used in support of </a:t>
            </a:r>
            <a:r>
              <a:rPr lang="en-US" dirty="0" err="1" smtClean="0"/>
              <a:t>Xamarin</a:t>
            </a:r>
            <a:r>
              <a:rPr lang="en-US" dirty="0" smtClean="0"/>
              <a:t> Forms – All Forms projects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954102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Color – Cross platform color – all project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800" y="3575397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ResxLocalization</a:t>
            </a:r>
            <a:r>
              <a:rPr lang="en-US" dirty="0" smtClean="0"/>
              <a:t> – Cross platform localization – all project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193914"/>
            <a:ext cx="8229600" cy="517920"/>
          </a:xfrm>
          <a:prstGeom prst="rect">
            <a:avLst/>
          </a:prstGeom>
          <a:solidFill>
            <a:srgbClr val="0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Many, many more plugins and community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MvvmCross</a:t>
            </a:r>
            <a:r>
              <a:rPr lang="en-US" dirty="0" smtClean="0"/>
              <a:t> – Base </a:t>
            </a:r>
            <a:r>
              <a:rPr lang="en-US" dirty="0" err="1" smtClean="0"/>
              <a:t>nuget</a:t>
            </a:r>
            <a:r>
              <a:rPr lang="en-US" dirty="0" smtClean="0"/>
              <a:t> package - all project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Anaheim 2016</Template>
  <TotalTime>13664</TotalTime>
  <Words>2233</Words>
  <Application>Microsoft Macintosh PowerPoint</Application>
  <PresentationFormat>On-screen Show (16:9)</PresentationFormat>
  <Paragraphs>448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 Bold</vt:lpstr>
      <vt:lpstr>Calibri</vt:lpstr>
      <vt:lpstr>ＭＳ Ｐゴシック</vt:lpstr>
      <vt:lpstr>Times New Roman</vt:lpstr>
      <vt:lpstr>Arial</vt:lpstr>
      <vt:lpstr>Visual Studio Live! Anaheim 2016</vt:lpstr>
      <vt:lpstr>PowerPoint Presentation</vt:lpstr>
      <vt:lpstr>PowerPoint Presentation</vt:lpstr>
      <vt:lpstr>PowerPoint Presentation</vt:lpstr>
      <vt:lpstr>Agenda</vt:lpstr>
      <vt:lpstr>The Mvvm Pattern</vt:lpstr>
      <vt:lpstr>Framework Capability Overlap</vt:lpstr>
      <vt:lpstr>Typical Project Structure</vt:lpstr>
      <vt:lpstr>MvvmCross - Platforms</vt:lpstr>
      <vt:lpstr>Common MvvmCross Nuget Packages</vt:lpstr>
      <vt:lpstr>Application Lifecycle - Android</vt:lpstr>
      <vt:lpstr>Android Splash Screen</vt:lpstr>
      <vt:lpstr>Android App Setup</vt:lpstr>
      <vt:lpstr>MvxApplication</vt:lpstr>
      <vt:lpstr>Application Lifecycle - UWP</vt:lpstr>
      <vt:lpstr>UWP Application</vt:lpstr>
      <vt:lpstr>UWP Setup file</vt:lpstr>
      <vt:lpstr>Application Lifecycle - iOS</vt:lpstr>
      <vt:lpstr>iOS App Setup</vt:lpstr>
      <vt:lpstr>Using Storyboards?</vt:lpstr>
      <vt:lpstr>iOS Setup file</vt:lpstr>
      <vt:lpstr>App Navigation</vt:lpstr>
      <vt:lpstr>Tying the View Model the View</vt:lpstr>
      <vt:lpstr>Android Activity</vt:lpstr>
      <vt:lpstr>UWP Xaml File</vt:lpstr>
      <vt:lpstr>iOS View Controller</vt:lpstr>
      <vt:lpstr>View Models to Views</vt:lpstr>
      <vt:lpstr>Creating View Models</vt:lpstr>
      <vt:lpstr>Base View Model Declaration</vt:lpstr>
      <vt:lpstr>Performing Actions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Tombstoning</vt:lpstr>
      <vt:lpstr>Binding</vt:lpstr>
      <vt:lpstr>Binding Considerations</vt:lpstr>
      <vt:lpstr>Fluent Databinding</vt:lpstr>
      <vt:lpstr>Fluent Binding - Actions</vt:lpstr>
      <vt:lpstr>Swiss Binding</vt:lpstr>
      <vt:lpstr>Custom Value Converters</vt:lpstr>
      <vt:lpstr>UWP and Value Converters</vt:lpstr>
      <vt:lpstr>Advanced Setup</vt:lpstr>
      <vt:lpstr>Demo – Looking at the implementation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251</cp:revision>
  <dcterms:created xsi:type="dcterms:W3CDTF">2012-12-07T00:48:42Z</dcterms:created>
  <dcterms:modified xsi:type="dcterms:W3CDTF">2016-10-18T18:23:06Z</dcterms:modified>
</cp:coreProperties>
</file>